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01_EBCF9AFD.xml" ContentType="application/vnd.ms-powerpoint.comments+xml"/>
  <Override PartName="/ppt/notesSlides/notesSlide1.xml" ContentType="application/vnd.openxmlformats-officedocument.presentationml.notesSlide+xml"/>
  <Override PartName="/ppt/comments/modernComment_104_8CDC1054.xml" ContentType="application/vnd.ms-powerpoint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43AB87-A1D6-76A5-7BD1-5709A0591B55}" name="Marian Downing" initials="MD" userId="0309e73340dc9474" providerId="Windows Live"/>
  <p188:author id="{A24310B6-8AF9-8664-C3A1-D1F85E327099}" name="Patel, Ami" initials="AP" userId="S::apatel@MRIGLOBAL.ORG::cf7eb224-0c1e-42d9-ad0a-d5edfc9cd6c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688179-325B-458F-A544-C09A8A485F25}" v="9" dt="2025-02-21T20:45:04.1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8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modernComment_101_EBCF9AF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49DB006-FF02-40BE-A024-BB994E2F16D8}" authorId="{43D65E82-AA74-49A8-AB92-B872A9BAB87D}" created="2025-02-19T20:16:05.755">
    <pc:sldMkLst xmlns:pc="http://schemas.microsoft.com/office/powerpoint/2013/main/command">
      <pc:docMk/>
      <pc:sldMk cId="3956251389" sldId="257"/>
    </pc:sldMkLst>
    <p188:pos x="0" y="0"/>
    <p188:replyLst>
      <p188:reply id="{FE9F457C-4717-481A-A06C-CBB2B6D7AA51}" authorId="{A24310B6-8AF9-8664-C3A1-D1F85E327099}" created="2025-02-20T20:23:56.206">
        <p188:txBody>
          <a:bodyPr/>
          <a:lstStyle/>
          <a:p>
            <a:r>
              <a:rPr/>
              <a:t>Updated under “types of samples...”</a:t>
            </a:r>
          </a:p>
        </p188:txBody>
      </p188:reply>
    </p188:replyLst>
    <p188:txBody>
      <a:bodyPr/>
      <a:lstStyle/>
      <a:p>
        <a:r>
          <a:rPr/>
          <a:t>Under Occ Health Risks or types of samples, may want to mention handling, prepping materials/slides for materials considered high risk (Brain,
Cerebrospinal fluid (CSF),
Dura mater,
Pituitary gland,
Posterior eye (optic nerve and retina),
Spinal cord and spinal ganglia,
Trigeminal ganglia,</a:t>
        </a:r>
      </a:p>
    </p188:txBody>
  </p188:cm>
</p188:cmLst>
</file>

<file path=ppt/comments/modernComment_104_8CDC105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D4C4C86-3CDB-4E43-ADBE-3D1E728A3149}" authorId="{C043AB87-A1D6-76A5-7BD1-5709A0591B55}" created="2025-02-19T20:24:39.489">
    <pc:sldMkLst xmlns:pc="http://schemas.microsoft.com/office/powerpoint/2013/main/command">
      <pc:docMk/>
      <pc:sldMk cId="2363232340" sldId="260"/>
    </pc:sldMkLst>
    <p188:pos x="0" y="0"/>
    <p188:replyLst>
      <p188:reply id="{E684DD29-E8AD-49F1-93BF-0EEC30A525B6}" authorId="{A24310B6-8AF9-8664-C3A1-D1F85E327099}" created="2025-02-20T20:38:57.971">
        <p188:txBody>
          <a:bodyPr/>
          <a:lstStyle/>
          <a:p>
            <a:r>
              <a:rPr/>
              <a:t>Updated PPE with above suggestion. Moved disinfection practice suggestions to slide 4.</a:t>
            </a:r>
          </a:p>
        </p188:txBody>
      </p188:reply>
    </p188:replyLst>
    <p188:txBody>
      <a:bodyPr/>
      <a:lstStyle/>
      <a:p>
        <a:r>
          <a:rPr/>
          <a:t>For Laboratory Practices, suggest something like “specific prion-recommended disinfection practices” (such as stronger bleach, NaOH, higher autoclave temps, etc.) as this is not an “ordinary” pathogen.
Agree with using cut-resistant gloves and disposables that can be incinerated if possible instead of reused.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E40914-0513-40F9-88E0-B5419AABF0E9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7033558-010E-4CDE-BF32-1C2526266493}" type="parTrans" cxnId="{441087F7-FB78-4A19-98D5-FF16B4B72024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6435992B-80FC-4AA7-8583-43EB6ED0061A}">
      <dgm:prSet phldrT="[Text]" custT="1"/>
      <dgm:spPr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>
          <a:r>
            <a:rPr lang="en-US" sz="2000">
              <a:latin typeface="Aptos" panose="020B0004020202020204" pitchFamily="34" charset="0"/>
            </a:rPr>
            <a:t>Identification of Hazard</a:t>
          </a:r>
        </a:p>
      </dgm:t>
    </dgm:pt>
    <dgm:pt modelId="{B183393D-E100-44AB-A682-00B824B3D66A}" type="parTrans" cxnId="{B26E5B1D-60CC-48FF-B92A-53ACE76DA5F6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967F3803-58A7-4B93-AD73-4EDF4B3D33C8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Pathogen</a:t>
          </a:r>
        </a:p>
      </dgm:t>
    </dgm:pt>
    <dgm:pt modelId="{E68E74ED-954B-4FAC-8EB4-E98946EE4FA2}" type="sibTrans" cxnId="{B26E5B1D-60CC-48FF-B92A-53ACE76DA5F6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F41FE103-119E-4959-A264-F491EEC08305}" type="parTrans" cxnId="{66B6BBCF-D14E-4574-A2D8-3656C5D4BE5D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A2C83C20-9E91-4B5D-868E-0864CB606557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Personnel</a:t>
          </a:r>
        </a:p>
      </dgm:t>
    </dgm:pt>
    <dgm:pt modelId="{EC57FF07-06A2-4E72-83FA-F658849993F2}" type="sibTrans" cxnId="{66B6BBCF-D14E-4574-A2D8-3656C5D4BE5D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61BD1498-05AC-4A50-B856-B69663093578}" type="parTrans" cxnId="{5E233F81-9FA5-4014-8D6D-5A38A28E7163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82DD250A-C20D-4AB5-AE3E-53E5D348D928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Source/Host Range</a:t>
          </a:r>
        </a:p>
      </dgm:t>
    </dgm:pt>
    <dgm:pt modelId="{E8BBB68B-8867-435B-A8C9-CAC50F90F256}" type="sibTrans" cxnId="{5E233F81-9FA5-4014-8D6D-5A38A28E7163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1329F193-860F-4917-AB14-6F7DC95FFDF6}" type="parTrans" cxnId="{B65279E5-0D42-492C-9FE5-A017E89629A6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8923B536-90F3-418A-A64A-52D2FB38D340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Procedure</a:t>
          </a:r>
        </a:p>
      </dgm:t>
    </dgm:pt>
    <dgm:pt modelId="{51F971F9-3951-4333-B069-547D6D471CDA}" type="sibTrans" cxnId="{B65279E5-0D42-492C-9FE5-A017E89629A6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CE95EAD9-29F1-406E-8139-F0E54E7CA50E}" type="parTrans" cxnId="{8DD632A7-7310-4997-9588-5E8EEF1A272F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51A8BA77-27A6-47F0-AD08-3D4CEE43559B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Frequency</a:t>
          </a:r>
        </a:p>
      </dgm:t>
    </dgm:pt>
    <dgm:pt modelId="{D9D4503B-1344-4465-8CAF-349F15A3BD8E}" type="sibTrans" cxnId="{8DD632A7-7310-4997-9588-5E8EEF1A272F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CFAA022C-18CE-4531-9520-88BDCAD0F665}" type="parTrans" cxnId="{C1DAB4B8-50E4-4CAB-B853-0AC5C2923FF5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4DCA7BCC-F2A5-4CB0-A669-1D484EABACC5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Scale</a:t>
          </a:r>
        </a:p>
      </dgm:t>
    </dgm:pt>
    <dgm:pt modelId="{6912340C-6DD4-45EB-913D-F2A131284905}" type="sibTrans" cxnId="{C1DAB4B8-50E4-4CAB-B853-0AC5C2923FF5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156F3C2F-BA16-47D3-9727-D2D7E636F30A}" type="sibTrans" cxnId="{441087F7-FB78-4A19-98D5-FF16B4B72024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18DFF9A-DDB9-4F7F-9AE3-F05C791A2969}" type="parTrans" cxnId="{ED411391-BE75-4D28-83F0-C90BF86AB98F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31C47B7C-BC1C-4159-B4C9-451E0F04A3BC}">
      <dgm:prSet phldrT="[Text]" custT="1"/>
      <dgm:spPr>
        <a:solidFill>
          <a:schemeClr val="accent2">
            <a:hueOff val="-2587972"/>
            <a:satOff val="11465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>
          <a:r>
            <a:rPr lang="en-US" sz="2000">
              <a:latin typeface="Aptos" panose="020B0004020202020204" pitchFamily="34" charset="0"/>
            </a:rPr>
            <a:t>Identification of Threat</a:t>
          </a:r>
        </a:p>
      </dgm:t>
    </dgm:pt>
    <dgm:pt modelId="{552EBD66-6182-432F-9318-EEFE9059032A}" type="parTrans" cxnId="{46C7AE04-5F67-437B-BE99-10DBC5619F6E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6AD46A89-58F0-4B7A-88CE-AD3654F66B16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2587972"/>
              <a:satOff val="11465"/>
              <a:lumOff val="-4216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Laboratory/Hospital</a:t>
          </a:r>
        </a:p>
        <a:p>
          <a:r>
            <a:rPr lang="en-US">
              <a:latin typeface="Aptos" panose="020B0004020202020204" pitchFamily="34" charset="0"/>
            </a:rPr>
            <a:t>Waste Management</a:t>
          </a:r>
        </a:p>
        <a:p>
          <a:r>
            <a:rPr lang="en-US">
              <a:latin typeface="Aptos" panose="020B0004020202020204" pitchFamily="34" charset="0"/>
            </a:rPr>
            <a:t>Fomite</a:t>
          </a:r>
        </a:p>
        <a:p>
          <a:r>
            <a:rPr lang="en-US">
              <a:latin typeface="Aptos" panose="020B0004020202020204" pitchFamily="34" charset="0"/>
            </a:rPr>
            <a:t>Zoonosis</a:t>
          </a:r>
        </a:p>
        <a:p>
          <a:r>
            <a:rPr lang="en-US">
              <a:latin typeface="Aptos" panose="020B0004020202020204" pitchFamily="34" charset="0"/>
            </a:rPr>
            <a:t>Inactivation</a:t>
          </a:r>
        </a:p>
        <a:p>
          <a:endParaRPr lang="en-US">
            <a:latin typeface="Aptos" panose="020B0004020202020204" pitchFamily="34" charset="0"/>
          </a:endParaRPr>
        </a:p>
      </dgm:t>
    </dgm:pt>
    <dgm:pt modelId="{EC9FDB5E-9780-4E17-B3FB-18892F0C4BFD}" type="sibTrans" cxnId="{46C7AE04-5F67-437B-BE99-10DBC5619F6E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0A2127D-E830-4412-8892-1D32D4D577B2}" type="sibTrans" cxnId="{ED411391-BE75-4D28-83F0-C90BF86AB98F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08B9BDDE-D065-4EAC-A61A-7C1C9B225F7E}" type="parTrans" cxnId="{5D01E0F8-FDD3-41B6-AF55-503B272778DB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6BE87FCC-3D8D-4C89-8CF7-88520AF9BC9B}">
      <dgm:prSet phldrT="[Text]" custT="1"/>
      <dgm:spPr>
        <a:solidFill>
          <a:schemeClr val="accent2">
            <a:hueOff val="-5175944"/>
            <a:satOff val="22930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>
          <a:r>
            <a:rPr lang="en-US" sz="2000">
              <a:latin typeface="Aptos" panose="020B0004020202020204" pitchFamily="34" charset="0"/>
            </a:rPr>
            <a:t>Identification of Consequences</a:t>
          </a:r>
        </a:p>
      </dgm:t>
    </dgm:pt>
    <dgm:pt modelId="{6F1F8FCE-1053-4867-9A65-ACBA712768ED}" type="parTrans" cxnId="{8137A371-D751-4BB5-AE6D-C085561DB1E1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4010A781-EC2E-40DB-A9C6-C4CB7FD386BD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5175944"/>
              <a:satOff val="22930"/>
              <a:lumOff val="-8432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Environment</a:t>
          </a:r>
        </a:p>
        <a:p>
          <a:r>
            <a:rPr lang="en-US">
              <a:latin typeface="Aptos" panose="020B0004020202020204" pitchFamily="34" charset="0"/>
            </a:rPr>
            <a:t>Institution</a:t>
          </a:r>
        </a:p>
        <a:p>
          <a:r>
            <a:rPr lang="en-US">
              <a:latin typeface="Aptos" panose="020B0004020202020204" pitchFamily="34" charset="0"/>
            </a:rPr>
            <a:t>Personnel</a:t>
          </a:r>
        </a:p>
        <a:p>
          <a:r>
            <a:rPr lang="en-US">
              <a:latin typeface="Aptos" panose="020B0004020202020204" pitchFamily="34" charset="0"/>
            </a:rPr>
            <a:t>Community</a:t>
          </a:r>
        </a:p>
      </dgm:t>
    </dgm:pt>
    <dgm:pt modelId="{9E8C037F-46C9-45AC-A451-38A23BC8BFDA}" type="sibTrans" cxnId="{8137A371-D751-4BB5-AE6D-C085561DB1E1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51A4BFF0-D205-4B8F-9114-B9A0B5BF4C57}" type="sibTrans" cxnId="{5D01E0F8-FDD3-41B6-AF55-503B272778DB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8B55ACD7-6F21-4035-A5E3-291B075E6D09}" type="parTrans" cxnId="{57F63F82-60D9-4135-AAEB-58E9F2FD13E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E8B96CC8-7AC7-4BD7-B3A3-62C180A24373}">
      <dgm:prSet phldrT="[Text]" custT="1"/>
      <dgm:spPr>
        <a:solidFill>
          <a:schemeClr val="accent2">
            <a:hueOff val="-7763916"/>
            <a:satOff val="34394"/>
            <a:lumOff val="-126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>
          <a:r>
            <a:rPr lang="en-US" sz="2000">
              <a:latin typeface="Aptos" panose="020B0004020202020204" pitchFamily="34" charset="0"/>
            </a:rPr>
            <a:t>Risk Assessment</a:t>
          </a:r>
        </a:p>
      </dgm:t>
    </dgm:pt>
    <dgm:pt modelId="{FB0EE4FE-2115-4A90-BA50-6657FADF90DC}" type="parTrans" cxnId="{4FCC5EF6-E0D9-4A8A-AC35-0F77D08F8D5D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9FCE71E9-7843-4D54-8155-4EA01224B23F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763916"/>
              <a:satOff val="34394"/>
              <a:lumOff val="-12648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Prevention</a:t>
          </a:r>
        </a:p>
      </dgm:t>
    </dgm:pt>
    <dgm:pt modelId="{D4E6DD03-E718-4DD9-A767-6AB6E1176842}" type="sibTrans" cxnId="{4FCC5EF6-E0D9-4A8A-AC35-0F77D08F8D5D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2A5BBEB8-60B3-4D9B-9CD3-B94AB86ACFD2}" type="parTrans" cxnId="{C3162821-AF50-4402-977A-8CF258B13A8E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3086081-41E4-4B1E-9385-F233C15F294E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763916"/>
              <a:satOff val="34394"/>
              <a:lumOff val="-12648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Mitigation</a:t>
          </a:r>
        </a:p>
      </dgm:t>
    </dgm:pt>
    <dgm:pt modelId="{908ED788-2731-41A9-9F1D-E300B4355106}" type="sibTrans" cxnId="{C3162821-AF50-4402-977A-8CF258B13A8E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22C65887-708C-45AA-A877-F78B5FEBDB01}" type="sibTrans" cxnId="{57F63F82-60D9-4135-AAEB-58E9F2FD13E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82CA2924-B779-4F44-9765-C534F673684B}" type="parTrans" cxnId="{7C4B90EB-94E4-4259-89F8-CF062D0EB9C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95875C63-8737-42FE-AE99-C973C58AEFE9}">
      <dgm:prSet phldrT="[Text]" custT="1"/>
      <dgm:spPr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</dgm:spPr>
      <dgm:t>
        <a:bodyPr/>
        <a:lstStyle/>
        <a:p>
          <a:r>
            <a:rPr lang="en-US" sz="2000">
              <a:latin typeface="Aptos" panose="020B0004020202020204" pitchFamily="34" charset="0"/>
            </a:rPr>
            <a:t>Risk Management</a:t>
          </a:r>
        </a:p>
      </dgm:t>
    </dgm:pt>
    <dgm:pt modelId="{E59E40AD-3476-4E0E-9EE7-BFA8305053E0}" type="parTrans" cxnId="{FA06301D-9A70-490A-AA8B-E5E34518A2C2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1484B7B9-C490-4CD7-AF5E-FC97E11008F1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0351888"/>
              <a:satOff val="45859"/>
              <a:lumOff val="-16864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Elimination</a:t>
          </a:r>
        </a:p>
      </dgm:t>
    </dgm:pt>
    <dgm:pt modelId="{A090A6D9-B949-4913-84A5-C7668E23F0B6}" type="sibTrans" cxnId="{FA06301D-9A70-490A-AA8B-E5E34518A2C2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81FAC25B-13AE-496F-80AE-0EA4DD2671BA}" type="parTrans" cxnId="{282FE27B-E891-4CB6-81F8-649B44BB5A8F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AFA55CCD-E860-4DE5-AC12-2927AFBF5423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0351888"/>
              <a:satOff val="45859"/>
              <a:lumOff val="-16864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Mitigation</a:t>
          </a:r>
        </a:p>
      </dgm:t>
    </dgm:pt>
    <dgm:pt modelId="{968CA351-2C20-4AA6-97DB-E0D0615E2A35}" type="sibTrans" cxnId="{282FE27B-E891-4CB6-81F8-649B44BB5A8F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D1DF6A34-0F21-4326-9083-BBF91420579B}" type="parTrans" cxnId="{1E552BA5-3B46-422C-9903-B37A47C8CA57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ADD8F98C-41C8-4865-914B-5DD3CEB9173B}">
      <dgm:prSet phldrT="[Text]"/>
      <dgm:spPr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0351888"/>
              <a:satOff val="45859"/>
              <a:lumOff val="-16864"/>
              <a:alphaOff val="0"/>
            </a:schemeClr>
          </a:solidFill>
          <a:prstDash val="solid"/>
        </a:ln>
      </dgm:spPr>
      <dgm:t>
        <a:bodyPr/>
        <a:lstStyle/>
        <a:p>
          <a:r>
            <a:rPr lang="en-US">
              <a:latin typeface="Aptos" panose="020B0004020202020204" pitchFamily="34" charset="0"/>
            </a:rPr>
            <a:t>Residual risk</a:t>
          </a:r>
        </a:p>
      </dgm:t>
    </dgm:pt>
    <dgm:pt modelId="{046F845C-312B-41B8-BE74-4067061F03D7}" type="sibTrans" cxnId="{1E552BA5-3B46-422C-9903-B37A47C8CA57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CB6B03B1-0E9B-4657-9F89-5F294788DABD}" type="sibTrans" cxnId="{7C4B90EB-94E4-4259-89F8-CF062D0EB9C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2F7C604-B457-435D-83B7-D6672F4B84FE}" type="pres">
      <dgm:prSet presAssocID="{F2E40914-0513-40F9-88E0-B5419AABF0E9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02D83AB7-589F-4722-800C-5FACDF73CEA5}" type="pres">
      <dgm:prSet presAssocID="{6435992B-80FC-4AA7-8583-43EB6ED0061A}" presName="parentText1" presStyleLbl="node1" presStyleIdx="0" presStyleCnt="5">
        <dgm:presLayoutVars>
          <dgm:chMax/>
          <dgm:chPref val="3"/>
          <dgm:bulletEnabled val="1"/>
        </dgm:presLayoutVars>
      </dgm:prSet>
      <dgm:spPr/>
    </dgm:pt>
    <dgm:pt modelId="{E3197AB5-6AD3-47A7-BC8A-2B8A4A919ADD}" type="pres">
      <dgm:prSet presAssocID="{6435992B-80FC-4AA7-8583-43EB6ED0061A}" presName="childText1" presStyleLbl="solidAlignAcc1" presStyleIdx="0" presStyleCnt="5" custScaleY="76966" custLinFactNeighborY="-11873">
        <dgm:presLayoutVars>
          <dgm:chMax val="0"/>
          <dgm:chPref val="0"/>
          <dgm:bulletEnabled val="1"/>
        </dgm:presLayoutVars>
      </dgm:prSet>
      <dgm:spPr/>
    </dgm:pt>
    <dgm:pt modelId="{AD61512B-938F-40C4-B449-DA381B6EAB8A}" type="pres">
      <dgm:prSet presAssocID="{31C47B7C-BC1C-4159-B4C9-451E0F04A3BC}" presName="parentText2" presStyleLbl="node1" presStyleIdx="1" presStyleCnt="5">
        <dgm:presLayoutVars>
          <dgm:chMax/>
          <dgm:chPref val="3"/>
          <dgm:bulletEnabled val="1"/>
        </dgm:presLayoutVars>
      </dgm:prSet>
      <dgm:spPr/>
    </dgm:pt>
    <dgm:pt modelId="{233B36E3-9649-414C-8D3E-9153A58F639A}" type="pres">
      <dgm:prSet presAssocID="{31C47B7C-BC1C-4159-B4C9-451E0F04A3BC}" presName="childText2" presStyleLbl="solidAlignAcc1" presStyleIdx="1" presStyleCnt="5" custScaleY="78947" custLinFactNeighborY="-11107">
        <dgm:presLayoutVars>
          <dgm:chMax val="0"/>
          <dgm:chPref val="0"/>
          <dgm:bulletEnabled val="1"/>
        </dgm:presLayoutVars>
      </dgm:prSet>
      <dgm:spPr/>
    </dgm:pt>
    <dgm:pt modelId="{0118882D-07DA-4B5A-95A9-07F37F3F09ED}" type="pres">
      <dgm:prSet presAssocID="{6BE87FCC-3D8D-4C89-8CF7-88520AF9BC9B}" presName="parentText3" presStyleLbl="node1" presStyleIdx="2" presStyleCnt="5">
        <dgm:presLayoutVars>
          <dgm:chMax/>
          <dgm:chPref val="3"/>
          <dgm:bulletEnabled val="1"/>
        </dgm:presLayoutVars>
      </dgm:prSet>
      <dgm:spPr/>
    </dgm:pt>
    <dgm:pt modelId="{13A5DB37-C680-4D2E-8569-31EDBE96FDD0}" type="pres">
      <dgm:prSet presAssocID="{6BE87FCC-3D8D-4C89-8CF7-88520AF9BC9B}" presName="childText3" presStyleLbl="solidAlignAcc1" presStyleIdx="2" presStyleCnt="5" custScaleY="79395" custLinFactNeighborY="-10724">
        <dgm:presLayoutVars>
          <dgm:chMax val="0"/>
          <dgm:chPref val="0"/>
          <dgm:bulletEnabled val="1"/>
        </dgm:presLayoutVars>
      </dgm:prSet>
      <dgm:spPr/>
    </dgm:pt>
    <dgm:pt modelId="{1A21E942-1EE9-44A0-817C-955EA756B23E}" type="pres">
      <dgm:prSet presAssocID="{E8B96CC8-7AC7-4BD7-B3A3-62C180A24373}" presName="parentText4" presStyleLbl="node1" presStyleIdx="3" presStyleCnt="5">
        <dgm:presLayoutVars>
          <dgm:chMax/>
          <dgm:chPref val="3"/>
          <dgm:bulletEnabled val="1"/>
        </dgm:presLayoutVars>
      </dgm:prSet>
      <dgm:spPr/>
    </dgm:pt>
    <dgm:pt modelId="{376EF9D5-E655-4729-B71F-64E243415CC5}" type="pres">
      <dgm:prSet presAssocID="{E8B96CC8-7AC7-4BD7-B3A3-62C180A24373}" presName="childText4" presStyleLbl="solidAlignAcc1" presStyleIdx="3" presStyleCnt="5" custScaleY="78000" custLinFactNeighborY="-11490">
        <dgm:presLayoutVars>
          <dgm:chMax val="0"/>
          <dgm:chPref val="0"/>
          <dgm:bulletEnabled val="1"/>
        </dgm:presLayoutVars>
      </dgm:prSet>
      <dgm:spPr/>
    </dgm:pt>
    <dgm:pt modelId="{51553AFA-F0FA-4791-B0C6-BAD2CAC00C6E}" type="pres">
      <dgm:prSet presAssocID="{95875C63-8737-42FE-AE99-C973C58AEFE9}" presName="parentText5" presStyleLbl="node1" presStyleIdx="4" presStyleCnt="5">
        <dgm:presLayoutVars>
          <dgm:chMax/>
          <dgm:chPref val="3"/>
          <dgm:bulletEnabled val="1"/>
        </dgm:presLayoutVars>
      </dgm:prSet>
      <dgm:spPr/>
    </dgm:pt>
    <dgm:pt modelId="{0E4FF2A7-65B0-4D4C-A60D-502410F9DD2A}" type="pres">
      <dgm:prSet presAssocID="{95875C63-8737-42FE-AE99-C973C58AEFE9}" presName="childText5" presStyleLbl="solidAlignAcc1" presStyleIdx="4" presStyleCnt="5" custScaleY="77212" custLinFactNeighborY="-11873">
        <dgm:presLayoutVars>
          <dgm:chMax val="0"/>
          <dgm:chPref val="0"/>
          <dgm:bulletEnabled val="1"/>
        </dgm:presLayoutVars>
      </dgm:prSet>
      <dgm:spPr/>
    </dgm:pt>
  </dgm:ptLst>
  <dgm:cxnLst>
    <dgm:cxn modelId="{B5284B04-AB56-4EB0-B3D9-C4746CFCB36E}" type="presOf" srcId="{1484B7B9-C490-4CD7-AF5E-FC97E11008F1}" destId="{0E4FF2A7-65B0-4D4C-A60D-502410F9DD2A}" srcOrd="0" destOrd="0" presId="urn:microsoft.com/office/officeart/2009/3/layout/IncreasingArrowsProcess"/>
    <dgm:cxn modelId="{46C7AE04-5F67-437B-BE99-10DBC5619F6E}" srcId="{31C47B7C-BC1C-4159-B4C9-451E0F04A3BC}" destId="{6AD46A89-58F0-4B7A-88CE-AD3654F66B16}" srcOrd="0" destOrd="0" parTransId="{552EBD66-6182-432F-9318-EEFE9059032A}" sibTransId="{EC9FDB5E-9780-4E17-B3FB-18892F0C4BFD}"/>
    <dgm:cxn modelId="{1105B704-A667-4F3D-9501-660D0456808F}" type="presOf" srcId="{6BE87FCC-3D8D-4C89-8CF7-88520AF9BC9B}" destId="{0118882D-07DA-4B5A-95A9-07F37F3F09ED}" srcOrd="0" destOrd="0" presId="urn:microsoft.com/office/officeart/2009/3/layout/IncreasingArrowsProcess"/>
    <dgm:cxn modelId="{FA06301D-9A70-490A-AA8B-E5E34518A2C2}" srcId="{95875C63-8737-42FE-AE99-C973C58AEFE9}" destId="{1484B7B9-C490-4CD7-AF5E-FC97E11008F1}" srcOrd="0" destOrd="0" parTransId="{E59E40AD-3476-4E0E-9EE7-BFA8305053E0}" sibTransId="{A090A6D9-B949-4913-84A5-C7668E23F0B6}"/>
    <dgm:cxn modelId="{B26E5B1D-60CC-48FF-B92A-53ACE76DA5F6}" srcId="{6435992B-80FC-4AA7-8583-43EB6ED0061A}" destId="{967F3803-58A7-4B93-AD73-4EDF4B3D33C8}" srcOrd="0" destOrd="0" parTransId="{B183393D-E100-44AB-A682-00B824B3D66A}" sibTransId="{E68E74ED-954B-4FAC-8EB4-E98946EE4FA2}"/>
    <dgm:cxn modelId="{73E7E71F-C664-4A46-81F8-FA03925E2A57}" type="presOf" srcId="{73086081-41E4-4B1E-9385-F233C15F294E}" destId="{376EF9D5-E655-4729-B71F-64E243415CC5}" srcOrd="0" destOrd="1" presId="urn:microsoft.com/office/officeart/2009/3/layout/IncreasingArrowsProcess"/>
    <dgm:cxn modelId="{C3162821-AF50-4402-977A-8CF258B13A8E}" srcId="{E8B96CC8-7AC7-4BD7-B3A3-62C180A24373}" destId="{73086081-41E4-4B1E-9385-F233C15F294E}" srcOrd="1" destOrd="0" parTransId="{2A5BBEB8-60B3-4D9B-9CD3-B94AB86ACFD2}" sibTransId="{908ED788-2731-41A9-9F1D-E300B4355106}"/>
    <dgm:cxn modelId="{2066E833-3A3A-4C78-AFD7-ED96FF83934B}" type="presOf" srcId="{8923B536-90F3-418A-A64A-52D2FB38D340}" destId="{E3197AB5-6AD3-47A7-BC8A-2B8A4A919ADD}" srcOrd="0" destOrd="3" presId="urn:microsoft.com/office/officeart/2009/3/layout/IncreasingArrowsProcess"/>
    <dgm:cxn modelId="{283D7143-E394-4367-9222-3F370F402A6E}" type="presOf" srcId="{6435992B-80FC-4AA7-8583-43EB6ED0061A}" destId="{02D83AB7-589F-4722-800C-5FACDF73CEA5}" srcOrd="0" destOrd="0" presId="urn:microsoft.com/office/officeart/2009/3/layout/IncreasingArrowsProcess"/>
    <dgm:cxn modelId="{AC82A644-BC4B-4C77-B2A4-45D6D7C891B1}" type="presOf" srcId="{31C47B7C-BC1C-4159-B4C9-451E0F04A3BC}" destId="{AD61512B-938F-40C4-B449-DA381B6EAB8A}" srcOrd="0" destOrd="0" presId="urn:microsoft.com/office/officeart/2009/3/layout/IncreasingArrowsProcess"/>
    <dgm:cxn modelId="{ED20C044-7CD7-4FD4-AB32-6048698E08E7}" type="presOf" srcId="{AFA55CCD-E860-4DE5-AC12-2927AFBF5423}" destId="{0E4FF2A7-65B0-4D4C-A60D-502410F9DD2A}" srcOrd="0" destOrd="1" presId="urn:microsoft.com/office/officeart/2009/3/layout/IncreasingArrowsProcess"/>
    <dgm:cxn modelId="{0882176C-2EE4-4930-8F2E-46BC7DA1F2B2}" type="presOf" srcId="{9FCE71E9-7843-4D54-8155-4EA01224B23F}" destId="{376EF9D5-E655-4729-B71F-64E243415CC5}" srcOrd="0" destOrd="0" presId="urn:microsoft.com/office/officeart/2009/3/layout/IncreasingArrowsProcess"/>
    <dgm:cxn modelId="{D239A050-67EE-42C9-B3FB-C78EEED0DB2C}" type="presOf" srcId="{967F3803-58A7-4B93-AD73-4EDF4B3D33C8}" destId="{E3197AB5-6AD3-47A7-BC8A-2B8A4A919ADD}" srcOrd="0" destOrd="0" presId="urn:microsoft.com/office/officeart/2009/3/layout/IncreasingArrowsProcess"/>
    <dgm:cxn modelId="{8137A371-D751-4BB5-AE6D-C085561DB1E1}" srcId="{6BE87FCC-3D8D-4C89-8CF7-88520AF9BC9B}" destId="{4010A781-EC2E-40DB-A9C6-C4CB7FD386BD}" srcOrd="0" destOrd="0" parTransId="{6F1F8FCE-1053-4867-9A65-ACBA712768ED}" sibTransId="{9E8C037F-46C9-45AC-A451-38A23BC8BFDA}"/>
    <dgm:cxn modelId="{186E7979-60DA-46A9-B83B-A6FA296622C8}" type="presOf" srcId="{F2E40914-0513-40F9-88E0-B5419AABF0E9}" destId="{72F7C604-B457-435D-83B7-D6672F4B84FE}" srcOrd="0" destOrd="0" presId="urn:microsoft.com/office/officeart/2009/3/layout/IncreasingArrowsProcess"/>
    <dgm:cxn modelId="{282FE27B-E891-4CB6-81F8-649B44BB5A8F}" srcId="{95875C63-8737-42FE-AE99-C973C58AEFE9}" destId="{AFA55CCD-E860-4DE5-AC12-2927AFBF5423}" srcOrd="1" destOrd="0" parTransId="{81FAC25B-13AE-496F-80AE-0EA4DD2671BA}" sibTransId="{968CA351-2C20-4AA6-97DB-E0D0615E2A35}"/>
    <dgm:cxn modelId="{5E233F81-9FA5-4014-8D6D-5A38A28E7163}" srcId="{6435992B-80FC-4AA7-8583-43EB6ED0061A}" destId="{82DD250A-C20D-4AB5-AE3E-53E5D348D928}" srcOrd="2" destOrd="0" parTransId="{61BD1498-05AC-4A50-B856-B69663093578}" sibTransId="{E8BBB68B-8867-435B-A8C9-CAC50F90F256}"/>
    <dgm:cxn modelId="{0BB13F82-A9A8-4E16-B5FE-B92F066AE3AD}" type="presOf" srcId="{82DD250A-C20D-4AB5-AE3E-53E5D348D928}" destId="{E3197AB5-6AD3-47A7-BC8A-2B8A4A919ADD}" srcOrd="0" destOrd="2" presId="urn:microsoft.com/office/officeart/2009/3/layout/IncreasingArrowsProcess"/>
    <dgm:cxn modelId="{57F63F82-60D9-4135-AAEB-58E9F2FD13EA}" srcId="{F2E40914-0513-40F9-88E0-B5419AABF0E9}" destId="{E8B96CC8-7AC7-4BD7-B3A3-62C180A24373}" srcOrd="3" destOrd="0" parTransId="{8B55ACD7-6F21-4035-A5E3-291B075E6D09}" sibTransId="{22C65887-708C-45AA-A877-F78B5FEBDB01}"/>
    <dgm:cxn modelId="{A992208D-3FF9-4463-86D8-8A34047FCAD0}" type="presOf" srcId="{ADD8F98C-41C8-4865-914B-5DD3CEB9173B}" destId="{0E4FF2A7-65B0-4D4C-A60D-502410F9DD2A}" srcOrd="0" destOrd="2" presId="urn:microsoft.com/office/officeart/2009/3/layout/IncreasingArrowsProcess"/>
    <dgm:cxn modelId="{ED411391-BE75-4D28-83F0-C90BF86AB98F}" srcId="{F2E40914-0513-40F9-88E0-B5419AABF0E9}" destId="{31C47B7C-BC1C-4159-B4C9-451E0F04A3BC}" srcOrd="1" destOrd="0" parTransId="{718DFF9A-DDB9-4F7F-9AE3-F05C791A2969}" sibTransId="{70A2127D-E830-4412-8892-1D32D4D577B2}"/>
    <dgm:cxn modelId="{4D718D96-7123-424A-A966-F0AE5FABCA21}" type="presOf" srcId="{E8B96CC8-7AC7-4BD7-B3A3-62C180A24373}" destId="{1A21E942-1EE9-44A0-817C-955EA756B23E}" srcOrd="0" destOrd="0" presId="urn:microsoft.com/office/officeart/2009/3/layout/IncreasingArrowsProcess"/>
    <dgm:cxn modelId="{1E552BA5-3B46-422C-9903-B37A47C8CA57}" srcId="{95875C63-8737-42FE-AE99-C973C58AEFE9}" destId="{ADD8F98C-41C8-4865-914B-5DD3CEB9173B}" srcOrd="2" destOrd="0" parTransId="{D1DF6A34-0F21-4326-9083-BBF91420579B}" sibTransId="{046F845C-312B-41B8-BE74-4067061F03D7}"/>
    <dgm:cxn modelId="{8DD632A7-7310-4997-9588-5E8EEF1A272F}" srcId="{6435992B-80FC-4AA7-8583-43EB6ED0061A}" destId="{51A8BA77-27A6-47F0-AD08-3D4CEE43559B}" srcOrd="4" destOrd="0" parTransId="{CE95EAD9-29F1-406E-8139-F0E54E7CA50E}" sibTransId="{D9D4503B-1344-4465-8CAF-349F15A3BD8E}"/>
    <dgm:cxn modelId="{904264A7-DBF5-45B1-8C42-A59F77505C62}" type="presOf" srcId="{A2C83C20-9E91-4B5D-868E-0864CB606557}" destId="{E3197AB5-6AD3-47A7-BC8A-2B8A4A919ADD}" srcOrd="0" destOrd="1" presId="urn:microsoft.com/office/officeart/2009/3/layout/IncreasingArrowsProcess"/>
    <dgm:cxn modelId="{B222C9AE-9423-41D9-95E5-CA0AFA161C0A}" type="presOf" srcId="{6AD46A89-58F0-4B7A-88CE-AD3654F66B16}" destId="{233B36E3-9649-414C-8D3E-9153A58F639A}" srcOrd="0" destOrd="0" presId="urn:microsoft.com/office/officeart/2009/3/layout/IncreasingArrowsProcess"/>
    <dgm:cxn modelId="{459DD2B6-A406-4A01-8C1E-D7A17CA4EA97}" type="presOf" srcId="{4010A781-EC2E-40DB-A9C6-C4CB7FD386BD}" destId="{13A5DB37-C680-4D2E-8569-31EDBE96FDD0}" srcOrd="0" destOrd="0" presId="urn:microsoft.com/office/officeart/2009/3/layout/IncreasingArrowsProcess"/>
    <dgm:cxn modelId="{C1DAB4B8-50E4-4CAB-B853-0AC5C2923FF5}" srcId="{6435992B-80FC-4AA7-8583-43EB6ED0061A}" destId="{4DCA7BCC-F2A5-4CB0-A669-1D484EABACC5}" srcOrd="5" destOrd="0" parTransId="{CFAA022C-18CE-4531-9520-88BDCAD0F665}" sibTransId="{6912340C-6DD4-45EB-913D-F2A131284905}"/>
    <dgm:cxn modelId="{66B6BBCF-D14E-4574-A2D8-3656C5D4BE5D}" srcId="{6435992B-80FC-4AA7-8583-43EB6ED0061A}" destId="{A2C83C20-9E91-4B5D-868E-0864CB606557}" srcOrd="1" destOrd="0" parTransId="{F41FE103-119E-4959-A264-F491EEC08305}" sibTransId="{EC57FF07-06A2-4E72-83FA-F658849993F2}"/>
    <dgm:cxn modelId="{BABB6ED6-0FE1-4D43-9150-C5AC7DA477C3}" type="presOf" srcId="{4DCA7BCC-F2A5-4CB0-A669-1D484EABACC5}" destId="{E3197AB5-6AD3-47A7-BC8A-2B8A4A919ADD}" srcOrd="0" destOrd="5" presId="urn:microsoft.com/office/officeart/2009/3/layout/IncreasingArrowsProcess"/>
    <dgm:cxn modelId="{AB3026E0-50DD-40DB-8F1B-AB6607DDF25C}" type="presOf" srcId="{95875C63-8737-42FE-AE99-C973C58AEFE9}" destId="{51553AFA-F0FA-4791-B0C6-BAD2CAC00C6E}" srcOrd="0" destOrd="0" presId="urn:microsoft.com/office/officeart/2009/3/layout/IncreasingArrowsProcess"/>
    <dgm:cxn modelId="{B65279E5-0D42-492C-9FE5-A017E89629A6}" srcId="{6435992B-80FC-4AA7-8583-43EB6ED0061A}" destId="{8923B536-90F3-418A-A64A-52D2FB38D340}" srcOrd="3" destOrd="0" parTransId="{1329F193-860F-4917-AB14-6F7DC95FFDF6}" sibTransId="{51F971F9-3951-4333-B069-547D6D471CDA}"/>
    <dgm:cxn modelId="{6D9100E6-FDD3-408B-9218-F4112D2DCACC}" type="presOf" srcId="{51A8BA77-27A6-47F0-AD08-3D4CEE43559B}" destId="{E3197AB5-6AD3-47A7-BC8A-2B8A4A919ADD}" srcOrd="0" destOrd="4" presId="urn:microsoft.com/office/officeart/2009/3/layout/IncreasingArrowsProcess"/>
    <dgm:cxn modelId="{7C4B90EB-94E4-4259-89F8-CF062D0EB9CA}" srcId="{F2E40914-0513-40F9-88E0-B5419AABF0E9}" destId="{95875C63-8737-42FE-AE99-C973C58AEFE9}" srcOrd="4" destOrd="0" parTransId="{82CA2924-B779-4F44-9765-C534F673684B}" sibTransId="{CB6B03B1-0E9B-4657-9F89-5F294788DABD}"/>
    <dgm:cxn modelId="{4FCC5EF6-E0D9-4A8A-AC35-0F77D08F8D5D}" srcId="{E8B96CC8-7AC7-4BD7-B3A3-62C180A24373}" destId="{9FCE71E9-7843-4D54-8155-4EA01224B23F}" srcOrd="0" destOrd="0" parTransId="{FB0EE4FE-2115-4A90-BA50-6657FADF90DC}" sibTransId="{D4E6DD03-E718-4DD9-A767-6AB6E1176842}"/>
    <dgm:cxn modelId="{441087F7-FB78-4A19-98D5-FF16B4B72024}" srcId="{F2E40914-0513-40F9-88E0-B5419AABF0E9}" destId="{6435992B-80FC-4AA7-8583-43EB6ED0061A}" srcOrd="0" destOrd="0" parTransId="{17033558-010E-4CDE-BF32-1C2526266493}" sibTransId="{156F3C2F-BA16-47D3-9727-D2D7E636F30A}"/>
    <dgm:cxn modelId="{5D01E0F8-FDD3-41B6-AF55-503B272778DB}" srcId="{F2E40914-0513-40F9-88E0-B5419AABF0E9}" destId="{6BE87FCC-3D8D-4C89-8CF7-88520AF9BC9B}" srcOrd="2" destOrd="0" parTransId="{08B9BDDE-D065-4EAC-A61A-7C1C9B225F7E}" sibTransId="{51A4BFF0-D205-4B8F-9114-B9A0B5BF4C57}"/>
    <dgm:cxn modelId="{B940B872-AC15-4830-A0A5-3CB8CFC24C2A}" type="presParOf" srcId="{72F7C604-B457-435D-83B7-D6672F4B84FE}" destId="{02D83AB7-589F-4722-800C-5FACDF73CEA5}" srcOrd="0" destOrd="0" presId="urn:microsoft.com/office/officeart/2009/3/layout/IncreasingArrowsProcess"/>
    <dgm:cxn modelId="{855588DB-E6C9-4908-A2AB-72AC558707C2}" type="presParOf" srcId="{72F7C604-B457-435D-83B7-D6672F4B84FE}" destId="{E3197AB5-6AD3-47A7-BC8A-2B8A4A919ADD}" srcOrd="1" destOrd="0" presId="urn:microsoft.com/office/officeart/2009/3/layout/IncreasingArrowsProcess"/>
    <dgm:cxn modelId="{47C60E00-01F3-47E2-AEAA-266693E1CEE6}" type="presParOf" srcId="{72F7C604-B457-435D-83B7-D6672F4B84FE}" destId="{AD61512B-938F-40C4-B449-DA381B6EAB8A}" srcOrd="2" destOrd="0" presId="urn:microsoft.com/office/officeart/2009/3/layout/IncreasingArrowsProcess"/>
    <dgm:cxn modelId="{760C6C27-0023-4F04-9F4E-ADF5B6574F17}" type="presParOf" srcId="{72F7C604-B457-435D-83B7-D6672F4B84FE}" destId="{233B36E3-9649-414C-8D3E-9153A58F639A}" srcOrd="3" destOrd="0" presId="urn:microsoft.com/office/officeart/2009/3/layout/IncreasingArrowsProcess"/>
    <dgm:cxn modelId="{0F4AB0DD-00E0-4B4B-BE6F-63AB4CF545E7}" type="presParOf" srcId="{72F7C604-B457-435D-83B7-D6672F4B84FE}" destId="{0118882D-07DA-4B5A-95A9-07F37F3F09ED}" srcOrd="4" destOrd="0" presId="urn:microsoft.com/office/officeart/2009/3/layout/IncreasingArrowsProcess"/>
    <dgm:cxn modelId="{8DAF93DF-5D73-462E-8EE9-F3F4CF405FC8}" type="presParOf" srcId="{72F7C604-B457-435D-83B7-D6672F4B84FE}" destId="{13A5DB37-C680-4D2E-8569-31EDBE96FDD0}" srcOrd="5" destOrd="0" presId="urn:microsoft.com/office/officeart/2009/3/layout/IncreasingArrowsProcess"/>
    <dgm:cxn modelId="{B82F1FD9-C749-416F-A975-CB51B0E999E1}" type="presParOf" srcId="{72F7C604-B457-435D-83B7-D6672F4B84FE}" destId="{1A21E942-1EE9-44A0-817C-955EA756B23E}" srcOrd="6" destOrd="0" presId="urn:microsoft.com/office/officeart/2009/3/layout/IncreasingArrowsProcess"/>
    <dgm:cxn modelId="{410AACC4-0C4C-4F34-B1BD-492682E0ED1E}" type="presParOf" srcId="{72F7C604-B457-435D-83B7-D6672F4B84FE}" destId="{376EF9D5-E655-4729-B71F-64E243415CC5}" srcOrd="7" destOrd="0" presId="urn:microsoft.com/office/officeart/2009/3/layout/IncreasingArrowsProcess"/>
    <dgm:cxn modelId="{C87BCD7A-BDED-4F29-AE2A-F99AD929BF61}" type="presParOf" srcId="{72F7C604-B457-435D-83B7-D6672F4B84FE}" destId="{51553AFA-F0FA-4791-B0C6-BAD2CAC00C6E}" srcOrd="8" destOrd="0" presId="urn:microsoft.com/office/officeart/2009/3/layout/IncreasingArrowsProcess"/>
    <dgm:cxn modelId="{E67D9299-800B-4D22-BDCB-E7DAE1806FC4}" type="presParOf" srcId="{72F7C604-B457-435D-83B7-D6672F4B84FE}" destId="{0E4FF2A7-65B0-4D4C-A60D-502410F9DD2A}" srcOrd="9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main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D83AB7-589F-4722-800C-5FACDF73CEA5}">
      <dsp:nvSpPr>
        <dsp:cNvPr id="0" name=""/>
        <dsp:cNvSpPr/>
      </dsp:nvSpPr>
      <dsp:spPr>
        <a:xfrm>
          <a:off x="463163" y="209056"/>
          <a:ext cx="9216914" cy="1340397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21278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Aptos" panose="020B0004020202020204" pitchFamily="34" charset="0"/>
            </a:rPr>
            <a:t>Identification of Hazard</a:t>
          </a:r>
        </a:p>
      </dsp:txBody>
      <dsp:txXfrm>
        <a:off x="463163" y="544155"/>
        <a:ext cx="8881815" cy="670198"/>
      </dsp:txXfrm>
    </dsp:sp>
    <dsp:sp modelId="{E3197AB5-6AD3-47A7-BC8A-2B8A4A919ADD}">
      <dsp:nvSpPr>
        <dsp:cNvPr id="0" name=""/>
        <dsp:cNvSpPr/>
      </dsp:nvSpPr>
      <dsp:spPr>
        <a:xfrm>
          <a:off x="463163" y="1232204"/>
          <a:ext cx="1703470" cy="18942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Pathogen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Personnel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Source/Host Range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Procedure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Frequency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Scale</a:t>
          </a:r>
        </a:p>
      </dsp:txBody>
      <dsp:txXfrm>
        <a:off x="463163" y="1232204"/>
        <a:ext cx="1703470" cy="1894276"/>
      </dsp:txXfrm>
    </dsp:sp>
    <dsp:sp modelId="{AD61512B-938F-40C4-B449-DA381B6EAB8A}">
      <dsp:nvSpPr>
        <dsp:cNvPr id="0" name=""/>
        <dsp:cNvSpPr/>
      </dsp:nvSpPr>
      <dsp:spPr>
        <a:xfrm>
          <a:off x="2166449" y="656027"/>
          <a:ext cx="7513628" cy="1340397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2587972"/>
            <a:satOff val="11465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21278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Aptos" panose="020B0004020202020204" pitchFamily="34" charset="0"/>
            </a:rPr>
            <a:t>Identification of Threat</a:t>
          </a:r>
        </a:p>
      </dsp:txBody>
      <dsp:txXfrm>
        <a:off x="2166449" y="991126"/>
        <a:ext cx="7178529" cy="670198"/>
      </dsp:txXfrm>
    </dsp:sp>
    <dsp:sp modelId="{233B36E3-9649-414C-8D3E-9153A58F639A}">
      <dsp:nvSpPr>
        <dsp:cNvPr id="0" name=""/>
        <dsp:cNvSpPr/>
      </dsp:nvSpPr>
      <dsp:spPr>
        <a:xfrm>
          <a:off x="2166449" y="1673650"/>
          <a:ext cx="1703470" cy="19430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2587972"/>
              <a:satOff val="11465"/>
              <a:lumOff val="-42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Laboratory/Hospital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Waste Management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Fomite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Zoonosis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Inactivation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latin typeface="Aptos" panose="020B0004020202020204" pitchFamily="34" charset="0"/>
          </a:endParaRPr>
        </a:p>
      </dsp:txBody>
      <dsp:txXfrm>
        <a:off x="2166449" y="1673650"/>
        <a:ext cx="1703470" cy="1943032"/>
      </dsp:txXfrm>
    </dsp:sp>
    <dsp:sp modelId="{0118882D-07DA-4B5A-95A9-07F37F3F09ED}">
      <dsp:nvSpPr>
        <dsp:cNvPr id="0" name=""/>
        <dsp:cNvSpPr/>
      </dsp:nvSpPr>
      <dsp:spPr>
        <a:xfrm>
          <a:off x="3869735" y="1102999"/>
          <a:ext cx="5810343" cy="1340397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5175944"/>
            <a:satOff val="22930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21278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Aptos" panose="020B0004020202020204" pitchFamily="34" charset="0"/>
            </a:rPr>
            <a:t>Identification of Consequences</a:t>
          </a:r>
        </a:p>
      </dsp:txBody>
      <dsp:txXfrm>
        <a:off x="3869735" y="1438098"/>
        <a:ext cx="5475244" cy="670198"/>
      </dsp:txXfrm>
    </dsp:sp>
    <dsp:sp modelId="{13A5DB37-C680-4D2E-8569-31EDBE96FDD0}">
      <dsp:nvSpPr>
        <dsp:cNvPr id="0" name=""/>
        <dsp:cNvSpPr/>
      </dsp:nvSpPr>
      <dsp:spPr>
        <a:xfrm>
          <a:off x="3869735" y="2124535"/>
          <a:ext cx="1703470" cy="19540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5175944"/>
              <a:satOff val="22930"/>
              <a:lumOff val="-84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Environment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Institution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Personnel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Community</a:t>
          </a:r>
        </a:p>
      </dsp:txBody>
      <dsp:txXfrm>
        <a:off x="3869735" y="2124535"/>
        <a:ext cx="1703470" cy="1954058"/>
      </dsp:txXfrm>
    </dsp:sp>
    <dsp:sp modelId="{1A21E942-1EE9-44A0-817C-955EA756B23E}">
      <dsp:nvSpPr>
        <dsp:cNvPr id="0" name=""/>
        <dsp:cNvSpPr/>
      </dsp:nvSpPr>
      <dsp:spPr>
        <a:xfrm>
          <a:off x="5573942" y="1549971"/>
          <a:ext cx="4106135" cy="1340397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7763916"/>
            <a:satOff val="34394"/>
            <a:lumOff val="-126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21278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Aptos" panose="020B0004020202020204" pitchFamily="34" charset="0"/>
            </a:rPr>
            <a:t>Risk Assessment</a:t>
          </a:r>
        </a:p>
      </dsp:txBody>
      <dsp:txXfrm>
        <a:off x="5573942" y="1885070"/>
        <a:ext cx="3771036" cy="670198"/>
      </dsp:txXfrm>
    </dsp:sp>
    <dsp:sp modelId="{376EF9D5-E655-4729-B71F-64E243415CC5}">
      <dsp:nvSpPr>
        <dsp:cNvPr id="0" name=""/>
        <dsp:cNvSpPr/>
      </dsp:nvSpPr>
      <dsp:spPr>
        <a:xfrm>
          <a:off x="5573942" y="2569821"/>
          <a:ext cx="1703470" cy="19197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763916"/>
              <a:satOff val="34394"/>
              <a:lumOff val="-126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Prevention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Mitigation</a:t>
          </a:r>
        </a:p>
      </dsp:txBody>
      <dsp:txXfrm>
        <a:off x="5573942" y="2569821"/>
        <a:ext cx="1703470" cy="1919724"/>
      </dsp:txXfrm>
    </dsp:sp>
    <dsp:sp modelId="{51553AFA-F0FA-4791-B0C6-BAD2CAC00C6E}">
      <dsp:nvSpPr>
        <dsp:cNvPr id="0" name=""/>
        <dsp:cNvSpPr/>
      </dsp:nvSpPr>
      <dsp:spPr>
        <a:xfrm>
          <a:off x="7277228" y="1996942"/>
          <a:ext cx="2402849" cy="1340397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21278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Aptos" panose="020B0004020202020204" pitchFamily="34" charset="0"/>
            </a:rPr>
            <a:t>Risk Management</a:t>
          </a:r>
        </a:p>
      </dsp:txBody>
      <dsp:txXfrm>
        <a:off x="7277228" y="2332041"/>
        <a:ext cx="2067750" cy="670198"/>
      </dsp:txXfrm>
    </dsp:sp>
    <dsp:sp modelId="{0E4FF2A7-65B0-4D4C-A60D-502410F9DD2A}">
      <dsp:nvSpPr>
        <dsp:cNvPr id="0" name=""/>
        <dsp:cNvSpPr/>
      </dsp:nvSpPr>
      <dsp:spPr>
        <a:xfrm>
          <a:off x="7277228" y="3017063"/>
          <a:ext cx="1703470" cy="19003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0351888"/>
              <a:satOff val="45859"/>
              <a:lumOff val="-168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Elimination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Mitigation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>
              <a:latin typeface="Aptos" panose="020B0004020202020204" pitchFamily="34" charset="0"/>
            </a:rPr>
            <a:t>Residual risk</a:t>
          </a:r>
        </a:p>
      </dsp:txBody>
      <dsp:txXfrm>
        <a:off x="7277228" y="3017063"/>
        <a:ext cx="1703470" cy="1900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EEF20-40A6-4553-8E97-779BBD7611A6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B9C0C-33C4-4DB0-8BE8-DC352CADE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87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1B9C0C-33C4-4DB0-8BE8-DC352CADE6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20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B34-8551-4755-AE05-CDBF26E9BA60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90C5-701B-41DF-9ADB-6391AE9F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820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B34-8551-4755-AE05-CDBF26E9BA60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90C5-701B-41DF-9ADB-6391AE9F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9606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B34-8551-4755-AE05-CDBF26E9BA60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90C5-701B-41DF-9ADB-6391AE9F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6048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B34-8551-4755-AE05-CDBF26E9BA60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90C5-701B-41DF-9ADB-6391AE9F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51142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B34-8551-4755-AE05-CDBF26E9BA60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90C5-701B-41DF-9ADB-6391AE9F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130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B34-8551-4755-AE05-CDBF26E9BA60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90C5-701B-41DF-9ADB-6391AE9F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6620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B34-8551-4755-AE05-CDBF26E9BA60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90C5-701B-41DF-9ADB-6391AE9F608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768651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B34-8551-4755-AE05-CDBF26E9BA60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90C5-701B-41DF-9ADB-6391AE9F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43292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B34-8551-4755-AE05-CDBF26E9BA60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90C5-701B-41DF-9ADB-6391AE9F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4985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9B34-8551-4755-AE05-CDBF26E9BA60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90C5-701B-41DF-9ADB-6391AE9F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64497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3839B34-8551-4755-AE05-CDBF26E9BA60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90C5-701B-41DF-9ADB-6391AE9F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68849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3839B34-8551-4755-AE05-CDBF26E9BA60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1BD90C5-701B-41DF-9ADB-6391AE9F6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2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1_EBCF9AFD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4_8CDC105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anada.ca/en/public-health/services/canadian-biosafety-standards-guidelines/handbook-second-edition.html" TargetMode="External"/><Relationship Id="rId3" Type="http://schemas.openxmlformats.org/officeDocument/2006/relationships/hyperlink" Target="https://pmc.ncbi.nlm.nih.gov/articles/PMC3156228/" TargetMode="External"/><Relationship Id="rId7" Type="http://schemas.openxmlformats.org/officeDocument/2006/relationships/hyperlink" Target="https://www.canada.ca/en/public-health/services/infectious-diseases/nosocomial-occupational-infections/creutzfeldt-jakob-disease/infection-control-guidelines.html" TargetMode="External"/><Relationship Id="rId2" Type="http://schemas.openxmlformats.org/officeDocument/2006/relationships/hyperlink" Target="https://www.pnas.org/doi/10.1073/pnas.172403799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absa.org/?s=prion" TargetMode="External"/><Relationship Id="rId5" Type="http://schemas.openxmlformats.org/officeDocument/2006/relationships/hyperlink" Target="https://www.science.org/content/article/france-issues-moratorium-prion-research-after-fatal-brain-disease-strikes-two-lab" TargetMode="External"/><Relationship Id="rId4" Type="http://schemas.openxmlformats.org/officeDocument/2006/relationships/hyperlink" Target="https://pmc.ncbi.nlm.nih.gov/articles/PMC8404694/" TargetMode="External"/><Relationship Id="rId9" Type="http://schemas.openxmlformats.org/officeDocument/2006/relationships/hyperlink" Target="https://www.nejm.org/doi/full/10.1056/NEJMc200068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6F80E-51E4-168F-B5D1-EEB119CB4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556" y="988741"/>
            <a:ext cx="6407840" cy="4880518"/>
          </a:xfrm>
          <a:noFill/>
          <a:ln>
            <a:noFill/>
          </a:ln>
        </p:spPr>
        <p:txBody>
          <a:bodyPr wrap="square">
            <a:normAutofit/>
          </a:bodyPr>
          <a:lstStyle/>
          <a:p>
            <a:pPr algn="l"/>
            <a:r>
              <a:rPr lang="en-US" sz="6000">
                <a:solidFill>
                  <a:schemeClr val="tx1"/>
                </a:solidFill>
              </a:rPr>
              <a:t>Prion Disease: </a:t>
            </a:r>
            <a:br>
              <a:rPr lang="en-US" sz="6000">
                <a:solidFill>
                  <a:schemeClr val="tx1"/>
                </a:solidFill>
              </a:rPr>
            </a:br>
            <a:br>
              <a:rPr lang="en-US" sz="6000">
                <a:solidFill>
                  <a:schemeClr val="tx1"/>
                </a:solidFill>
              </a:rPr>
            </a:br>
            <a:r>
              <a:rPr lang="en-US" sz="6000">
                <a:solidFill>
                  <a:schemeClr val="tx1"/>
                </a:solidFill>
              </a:rPr>
              <a:t>BioRisk Evaluation Tool	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E5BD17F-C95C-40ED-8D04-03295D46F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429496729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203DEB5-0B19-4F8E-84E2-00F5861C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60165-7673-C579-9716-8FE479BE7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8656" y="2007220"/>
            <a:ext cx="3133344" cy="2843560"/>
          </a:xfrm>
        </p:spPr>
        <p:txBody>
          <a:bodyPr anchor="ctr">
            <a:normAutofit fontScale="92500" lnSpcReduction="10000"/>
          </a:bodyPr>
          <a:lstStyle/>
          <a:p>
            <a:pPr algn="r"/>
            <a:r>
              <a:rPr lang="en-US" b="1">
                <a:solidFill>
                  <a:srgbClr val="FFFFFF"/>
                </a:solidFill>
              </a:rPr>
              <a:t>Prepared by:</a:t>
            </a:r>
          </a:p>
          <a:p>
            <a:pPr algn="r"/>
            <a:endParaRPr lang="en-US">
              <a:solidFill>
                <a:srgbClr val="FFFFFF"/>
              </a:solidFill>
            </a:endParaRPr>
          </a:p>
          <a:p>
            <a:pPr algn="r"/>
            <a:r>
              <a:rPr lang="en-US">
                <a:solidFill>
                  <a:srgbClr val="FFFFFF"/>
                </a:solidFill>
              </a:rPr>
              <a:t>Ami Patel, PhD, RBP (ABSA)</a:t>
            </a:r>
          </a:p>
          <a:p>
            <a:pPr algn="r"/>
            <a:r>
              <a:rPr lang="en-US">
                <a:solidFill>
                  <a:srgbClr val="FFFFFF"/>
                </a:solidFill>
              </a:rPr>
              <a:t>Member – Emerging Infectious Diseases Committee (EIDC)</a:t>
            </a:r>
          </a:p>
          <a:p>
            <a:pPr algn="r"/>
            <a:endParaRPr lang="en-US">
              <a:solidFill>
                <a:srgbClr val="FFFFFF"/>
              </a:solidFill>
            </a:endParaRPr>
          </a:p>
          <a:p>
            <a:pPr algn="r"/>
            <a:r>
              <a:rPr lang="en-US">
                <a:solidFill>
                  <a:srgbClr val="FFFFFF"/>
                </a:solidFill>
              </a:rPr>
              <a:t>February 2025</a:t>
            </a:r>
          </a:p>
        </p:txBody>
      </p:sp>
    </p:spTree>
    <p:extLst>
      <p:ext uri="{BB962C8B-B14F-4D97-AF65-F5344CB8AC3E}">
        <p14:creationId xmlns:p14="http://schemas.microsoft.com/office/powerpoint/2010/main" val="31225582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  <p:cond evt="onBegin" delay="0">
                          <p:tn val="15"/>
                        </p:cond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  <p:cond evt="onBegin" delay="0">
                          <p:tn val="20"/>
                        </p:cond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4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E84F220-8D9A-885E-CD06-39B7F0ACF0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253051"/>
              </p:ext>
            </p:extLst>
          </p:nvPr>
        </p:nvGraphicFramePr>
        <p:xfrm>
          <a:off x="418617" y="153312"/>
          <a:ext cx="11354765" cy="655137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833412">
                  <a:extLst>
                    <a:ext uri="{9D8B030D-6E8A-4147-A177-3AD203B41FA5}">
                      <a16:colId xmlns:a16="http://schemas.microsoft.com/office/drawing/2014/main" val="3736214456"/>
                    </a:ext>
                  </a:extLst>
                </a:gridCol>
                <a:gridCol w="8521353">
                  <a:extLst>
                    <a:ext uri="{9D8B030D-6E8A-4147-A177-3AD203B41FA5}">
                      <a16:colId xmlns:a16="http://schemas.microsoft.com/office/drawing/2014/main" val="4141775"/>
                    </a:ext>
                  </a:extLst>
                </a:gridCol>
              </a:tblGrid>
              <a:tr h="65527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Hazard Identification</a:t>
                      </a:r>
                      <a:endParaRPr lang="en-US" sz="24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61739" marT="24696" marB="185217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361319"/>
                  </a:ext>
                </a:extLst>
              </a:tr>
              <a:tr h="65527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Pathogen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61739" marT="24696" marB="185217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Prions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61739" marT="24696" marB="185217" anchor="b"/>
                </a:tc>
                <a:extLst>
                  <a:ext uri="{0D108BD9-81ED-4DB2-BD59-A6C34878D82A}">
                    <a16:rowId xmlns:a16="http://schemas.microsoft.com/office/drawing/2014/main" val="2789903672"/>
                  </a:ext>
                </a:extLst>
              </a:tr>
              <a:tr h="65527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Host range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61739" marT="24696" marB="185217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Mammals including humans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61739" marT="24696" marB="185217" anchor="b"/>
                </a:tc>
                <a:extLst>
                  <a:ext uri="{0D108BD9-81ED-4DB2-BD59-A6C34878D82A}">
                    <a16:rowId xmlns:a16="http://schemas.microsoft.com/office/drawing/2014/main" val="1743318653"/>
                  </a:ext>
                </a:extLst>
              </a:tr>
              <a:tr h="2013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Occupational Health Risks and Considerations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61739" marT="24696" marB="185217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Family history of prion diseases</a:t>
                      </a:r>
                      <a:b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Eat meat infected by "mad cow disease"</a:t>
                      </a:r>
                      <a:b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Healthy individuals</a:t>
                      </a:r>
                      <a:b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No data on higher risk for individuals who are immunocompromised or have pre-existing conditions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61739" marT="24696" marB="185217" anchor="b"/>
                </a:tc>
                <a:extLst>
                  <a:ext uri="{0D108BD9-81ED-4DB2-BD59-A6C34878D82A}">
                    <a16:rowId xmlns:a16="http://schemas.microsoft.com/office/drawing/2014/main" val="1187603210"/>
                  </a:ext>
                </a:extLst>
              </a:tr>
              <a:tr h="1326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Type of samples and proposed activities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61739" marT="24696" marB="185217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Sample type: brain tissues, contaminated surgical tools</a:t>
                      </a:r>
                      <a:b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Activities: </a:t>
                      </a:r>
                    </a:p>
                    <a:p>
                      <a:pPr algn="l" fontAlgn="b"/>
                      <a: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Laboratory work with prions (centrifuge, vortex, extraction, sharps), medical procedures (surgery)</a:t>
                      </a:r>
                    </a:p>
                    <a:p>
                      <a:pPr algn="l" fontAlgn="b"/>
                      <a: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H</a:t>
                      </a:r>
                      <a:r>
                        <a:rPr lang="en-US" sz="16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andling or preparing materials/slides for high-risk specimens (brain, Cerebrospinal fluid (CSF), Dura mater, Pituitary gland, Posterior eye (optic nerve and retina), Spinal cord and spinal ganglia, Trigeminal ganglia,</a:t>
                      </a:r>
                    </a:p>
                  </a:txBody>
                  <a:tcPr marL="0" marR="61739" marT="24696" marB="185217" anchor="b"/>
                </a:tc>
                <a:extLst>
                  <a:ext uri="{0D108BD9-81ED-4DB2-BD59-A6C34878D82A}">
                    <a16:rowId xmlns:a16="http://schemas.microsoft.com/office/drawing/2014/main" val="1391000536"/>
                  </a:ext>
                </a:extLst>
              </a:tr>
              <a:tr h="65527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Additional information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61739" marT="24696" marB="185217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Prions are discussed at length in BMBL 6th edition - Section VIII-H: Prion Diseases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61739" marT="24696" marB="185217" anchor="b"/>
                </a:tc>
                <a:extLst>
                  <a:ext uri="{0D108BD9-81ED-4DB2-BD59-A6C34878D82A}">
                    <a16:rowId xmlns:a16="http://schemas.microsoft.com/office/drawing/2014/main" val="719800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251389"/>
      </p:ext>
    </p:extLst>
  </p:cSld>
  <p:clrMapOvr>
    <a:masterClrMapping/>
  </p:clrMapOvr>
  <p:transition/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9722645-0A0F-480D-1730-BA139A772C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615735"/>
              </p:ext>
            </p:extLst>
          </p:nvPr>
        </p:nvGraphicFramePr>
        <p:xfrm>
          <a:off x="625033" y="381966"/>
          <a:ext cx="11285316" cy="6184666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167086">
                  <a:extLst>
                    <a:ext uri="{9D8B030D-6E8A-4147-A177-3AD203B41FA5}">
                      <a16:colId xmlns:a16="http://schemas.microsoft.com/office/drawing/2014/main" val="1948122832"/>
                    </a:ext>
                  </a:extLst>
                </a:gridCol>
                <a:gridCol w="9118230">
                  <a:extLst>
                    <a:ext uri="{9D8B030D-6E8A-4147-A177-3AD203B41FA5}">
                      <a16:colId xmlns:a16="http://schemas.microsoft.com/office/drawing/2014/main" val="2556021218"/>
                    </a:ext>
                  </a:extLst>
                </a:gridCol>
              </a:tblGrid>
              <a:tr h="49565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cap="all" spc="6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Pathogen Assessment</a:t>
                      </a:r>
                      <a:endParaRPr lang="en-US" sz="2400" b="1" i="0" u="none" strike="noStrike" cap="all" spc="6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63160" marB="6316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379978"/>
                  </a:ext>
                </a:extLst>
              </a:tr>
              <a:tr h="36636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Factors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What is known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extLst>
                  <a:ext uri="{0D108BD9-81ED-4DB2-BD59-A6C34878D82A}">
                    <a16:rowId xmlns:a16="http://schemas.microsoft.com/office/drawing/2014/main" val="95290688"/>
                  </a:ext>
                </a:extLst>
              </a:tr>
              <a:tr h="36636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Biological agent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Prions - very novel type of infectious agent. PrP is a host-encoded protein, which exists as PrPC (cellular) in non-infected host and as PrPSc (scrapie) in infected host as infectious agent. Infectious prion proteins are derived from a conformational conversion of the normally folded prion protein (PrPC)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extLst>
                  <a:ext uri="{0D108BD9-81ED-4DB2-BD59-A6C34878D82A}">
                    <a16:rowId xmlns:a16="http://schemas.microsoft.com/office/drawing/2014/main" val="334756126"/>
                  </a:ext>
                </a:extLst>
              </a:tr>
              <a:tr h="16809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Disease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Prion Diseases or Transmissible spongiform encephalopathies (TSEs)</a:t>
                      </a:r>
                      <a:b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Scrapie in sheep</a:t>
                      </a:r>
                      <a:b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Bovine spongiform encephalopathy (BSE) in cattle</a:t>
                      </a:r>
                      <a:b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Chronic wasting disease (CWD) in cervids</a:t>
                      </a:r>
                      <a:b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Transmissible mink encephalopathy in mink</a:t>
                      </a:r>
                      <a:b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Creutzfeldt–Jakob disease (CJD) and variant CJD, Gerstmann-Sträussler-Scheinker syndrome (GSS), Fatal Familial Insomnia (FFI) in humans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extLst>
                  <a:ext uri="{0D108BD9-81ED-4DB2-BD59-A6C34878D82A}">
                    <a16:rowId xmlns:a16="http://schemas.microsoft.com/office/drawing/2014/main" val="4151678799"/>
                  </a:ext>
                </a:extLst>
              </a:tr>
              <a:tr h="36636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Treatment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None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extLst>
                  <a:ext uri="{0D108BD9-81ED-4DB2-BD59-A6C34878D82A}">
                    <a16:rowId xmlns:a16="http://schemas.microsoft.com/office/drawing/2014/main" val="537236815"/>
                  </a:ext>
                </a:extLst>
              </a:tr>
              <a:tr h="14247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Transmission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In Humans:</a:t>
                      </a:r>
                      <a:b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Laboratory acquired infection</a:t>
                      </a:r>
                      <a:b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Direct contact with infected brain tissue</a:t>
                      </a:r>
                      <a:b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Iatrogenic - through medical procedures like organ transplants, surgery, and or through contaminated surgical equipment</a:t>
                      </a:r>
                      <a:b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•  Ingestion - eating meat of infected mammals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extLst>
                  <a:ext uri="{0D108BD9-81ED-4DB2-BD59-A6C34878D82A}">
                    <a16:rowId xmlns:a16="http://schemas.microsoft.com/office/drawing/2014/main" val="1836827513"/>
                  </a:ext>
                </a:extLst>
              </a:tr>
              <a:tr h="36636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Host range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Mammals including humans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extLst>
                  <a:ext uri="{0D108BD9-81ED-4DB2-BD59-A6C34878D82A}">
                    <a16:rowId xmlns:a16="http://schemas.microsoft.com/office/drawing/2014/main" val="3382364177"/>
                  </a:ext>
                </a:extLst>
              </a:tr>
              <a:tr h="36636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Infectious dose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Unknown; mathematical models suggests very low dose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extLst>
                  <a:ext uri="{0D108BD9-81ED-4DB2-BD59-A6C34878D82A}">
                    <a16:rowId xmlns:a16="http://schemas.microsoft.com/office/drawing/2014/main" val="1183419504"/>
                  </a:ext>
                </a:extLst>
              </a:tr>
              <a:tr h="36636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Incubation time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cap="none" spc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Months to years for disease to develop.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2764" marR="2430" marT="48280" marB="63160" anchor="b"/>
                </a:tc>
                <a:extLst>
                  <a:ext uri="{0D108BD9-81ED-4DB2-BD59-A6C34878D82A}">
                    <a16:rowId xmlns:a16="http://schemas.microsoft.com/office/drawing/2014/main" val="1603573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79787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ACABADC-AF63-229A-848A-6A9E14CC71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021366"/>
              </p:ext>
            </p:extLst>
          </p:nvPr>
        </p:nvGraphicFramePr>
        <p:xfrm>
          <a:off x="277680" y="97230"/>
          <a:ext cx="11636640" cy="6535778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2289176">
                  <a:extLst>
                    <a:ext uri="{9D8B030D-6E8A-4147-A177-3AD203B41FA5}">
                      <a16:colId xmlns:a16="http://schemas.microsoft.com/office/drawing/2014/main" val="2446439559"/>
                    </a:ext>
                  </a:extLst>
                </a:gridCol>
                <a:gridCol w="5320212">
                  <a:extLst>
                    <a:ext uri="{9D8B030D-6E8A-4147-A177-3AD203B41FA5}">
                      <a16:colId xmlns:a16="http://schemas.microsoft.com/office/drawing/2014/main" val="2258482369"/>
                    </a:ext>
                  </a:extLst>
                </a:gridCol>
                <a:gridCol w="4027252">
                  <a:extLst>
                    <a:ext uri="{9D8B030D-6E8A-4147-A177-3AD203B41FA5}">
                      <a16:colId xmlns:a16="http://schemas.microsoft.com/office/drawing/2014/main" val="4281114816"/>
                    </a:ext>
                  </a:extLst>
                </a:gridCol>
              </a:tblGrid>
              <a:tr h="23769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  <a:latin typeface="Aptos" panose="020B0004020202020204" pitchFamily="34" charset="0"/>
                        </a:rPr>
                        <a:t>Threat Identification and Transmission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712873"/>
                  </a:ext>
                </a:extLst>
              </a:tr>
              <a:tr h="2783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  <a:latin typeface="Aptos" panose="020B0004020202020204" pitchFamily="34" charset="0"/>
                        </a:rPr>
                        <a:t>Category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  <a:latin typeface="Aptos" panose="020B0004020202020204" pitchFamily="34" charset="0"/>
                        </a:rPr>
                        <a:t>What is known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>
                          <a:effectLst/>
                          <a:latin typeface="Aptos" panose="020B0004020202020204" pitchFamily="34" charset="0"/>
                        </a:rPr>
                        <a:t>Considerations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/>
                </a:tc>
                <a:extLst>
                  <a:ext uri="{0D108BD9-81ED-4DB2-BD59-A6C34878D82A}">
                    <a16:rowId xmlns:a16="http://schemas.microsoft.com/office/drawing/2014/main" val="3817546012"/>
                  </a:ext>
                </a:extLst>
              </a:tr>
              <a:tr h="57621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  <a:latin typeface="Aptos" panose="020B0004020202020204" pitchFamily="34" charset="0"/>
                        </a:rPr>
                        <a:t>Laboratory/Environmental (Air/aerosols)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Not known to transmit as aerosols in humans. </a:t>
                      </a:r>
                      <a:b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Aerosol transmission reported in immunocompetent mice in laboratory study (https://pmc.ncbi.nlm.nih.gov/articles/PMC3020930/)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971267"/>
                  </a:ext>
                </a:extLst>
              </a:tr>
              <a:tr h="8643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  <a:latin typeface="Aptos" panose="020B0004020202020204" pitchFamily="34" charset="0"/>
                        </a:rPr>
                        <a:t>Environmental (Water/Soil/)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/>
                </a:tc>
                <a:tc>
                  <a:txBody>
                    <a:bodyPr/>
                    <a:lstStyle/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Remain infectious after 3 years in soil. Likely to transmit via water. Known to naturally transmit via prion-contaminated food, milk, blood, saliva, feces and urine.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/>
                </a:tc>
                <a:tc>
                  <a:txBody>
                    <a:bodyPr/>
                    <a:lstStyle/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Prions in water: https://www.tandfonline.com/doi/full/10.4161/pri.3.3.9819</a:t>
                      </a:r>
                      <a:b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Prions in soil: https://journals.plos.org/plosone/article?id=10.1371/journal.pone.0000435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/>
                </a:tc>
                <a:extLst>
                  <a:ext uri="{0D108BD9-81ED-4DB2-BD59-A6C34878D82A}">
                    <a16:rowId xmlns:a16="http://schemas.microsoft.com/office/drawing/2014/main" val="4203951700"/>
                  </a:ext>
                </a:extLst>
              </a:tr>
              <a:tr h="10083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  <a:latin typeface="Aptos" panose="020B0004020202020204" pitchFamily="34" charset="0"/>
                        </a:rPr>
                        <a:t>Personnel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Laboratory Acquired Infections (LAI) - ABSA LAI Database - https://my.absa.org/LAI; Several known LAIs in France and suspected LAIs in Italy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•  Training on prion prior to laboratory work</a:t>
                      </a:r>
                      <a:b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•  Knowledge, Skills, Abilities</a:t>
                      </a:r>
                      <a:b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•  Availability of metal mesh gloves and specialized PPE when working with known, infected, or suspected prions and specimens</a:t>
                      </a:r>
                    </a:p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•  Dedicated or disposable material (PPE) and supplies for work with prions or suspected prion specimens</a:t>
                      </a:r>
                    </a:p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•  PPE and materials incineration and preferably not re-used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896385"/>
                  </a:ext>
                </a:extLst>
              </a:tr>
              <a:tr h="43216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  <a:latin typeface="Aptos" panose="020B0004020202020204" pitchFamily="34" charset="0"/>
                        </a:rPr>
                        <a:t>Waste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/>
                </a:tc>
                <a:tc>
                  <a:txBody>
                    <a:bodyPr/>
                    <a:lstStyle/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Consider type of biohazard waste: solid, liquid, sharps, mixed, etc.</a:t>
                      </a:r>
                      <a:b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•  Regulated medical waste resulting from surgery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/>
                </a:tc>
                <a:tc>
                  <a:txBody>
                    <a:bodyPr/>
                    <a:lstStyle/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Consider how waste is processed - autoclave on-site or through vendor?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/>
                </a:tc>
                <a:extLst>
                  <a:ext uri="{0D108BD9-81ED-4DB2-BD59-A6C34878D82A}">
                    <a16:rowId xmlns:a16="http://schemas.microsoft.com/office/drawing/2014/main" val="921585384"/>
                  </a:ext>
                </a:extLst>
              </a:tr>
              <a:tr h="7202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  <a:latin typeface="Aptos" panose="020B0004020202020204" pitchFamily="34" charset="0"/>
                        </a:rPr>
                        <a:t>Fomite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Medical or laboratory settings: Surgical instruments (electrical probes, metal equipment), surfaces where extensive handling of brain tissues occur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Consider potentially contaminated surfaces. E.g. surgical instruments, hospital or laboratory equipment, bench tops, storage, BSCs, etc.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0835636"/>
                  </a:ext>
                </a:extLst>
              </a:tr>
              <a:tr h="10083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  <a:latin typeface="Aptos" panose="020B0004020202020204" pitchFamily="34" charset="0"/>
                        </a:rPr>
                        <a:t>Zoonotic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/>
                </a:tc>
                <a:tc>
                  <a:txBody>
                    <a:bodyPr/>
                    <a:lstStyle/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Significant animal to animal transmission occurring in nature through saliva, urine etc. Ingestion of contaminated food or milk from infected animals or use of contaminated animal-derived products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/>
                </a:tc>
                <a:tc>
                  <a:txBody>
                    <a:bodyPr/>
                    <a:lstStyle/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Animal infection with prions</a:t>
                      </a:r>
                      <a:b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•  Size of the animal, housing, waste management, allergies, shedding, husbandry</a:t>
                      </a:r>
                      <a:b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•  Necropsy, and handling /processing of infected brain tissues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/>
                </a:tc>
                <a:extLst>
                  <a:ext uri="{0D108BD9-81ED-4DB2-BD59-A6C34878D82A}">
                    <a16:rowId xmlns:a16="http://schemas.microsoft.com/office/drawing/2014/main" val="220370747"/>
                  </a:ext>
                </a:extLst>
              </a:tr>
              <a:tr h="583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  <a:latin typeface="Aptos" panose="020B0004020202020204" pitchFamily="34" charset="0"/>
                        </a:rPr>
                        <a:t>Inactivation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Prions are unusual and highly infectious agents that are highly resistant to common decontaminants. Require harsh chemicals and higher concentration (e.g. 2N NaOH, 40% sodium hypochlorite), enzymatic digestion, or incineration.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200" u="none" strike="noStrike">
                          <a:effectLst/>
                          <a:latin typeface="Aptos" panose="020B0004020202020204" pitchFamily="34" charset="0"/>
                        </a:rPr>
                        <a:t>Use prion-recommended disinfection practices (stronger   concentration of bleach, higher and longer autoclave cycle, etc.). Incineration is highly recommended.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620" marR="3620" marT="362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0142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49020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CA51299-66BA-474F-58E2-9830D1E8E0B2}"/>
              </a:ext>
            </a:extLst>
          </p:cNvPr>
          <p:cNvSpPr/>
          <p:nvPr/>
        </p:nvSpPr>
        <p:spPr>
          <a:xfrm>
            <a:off x="3486979" y="776029"/>
            <a:ext cx="5178287" cy="7410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ptos" panose="020B0004020202020204" pitchFamily="34" charset="0"/>
              </a:rPr>
              <a:t>Prevention Barriers</a:t>
            </a:r>
          </a:p>
          <a:p>
            <a:pPr algn="ctr"/>
            <a:r>
              <a:rPr lang="en-US" sz="2000" b="1">
                <a:latin typeface="Aptos" panose="020B0004020202020204" pitchFamily="34" charset="0"/>
              </a:rPr>
              <a:t>Hierarchy of Controls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CD36C0-1EDE-ACC5-0B67-4887D2B6DF66}"/>
              </a:ext>
            </a:extLst>
          </p:cNvPr>
          <p:cNvSpPr txBox="1"/>
          <p:nvPr/>
        </p:nvSpPr>
        <p:spPr>
          <a:xfrm>
            <a:off x="775251" y="83690"/>
            <a:ext cx="104360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Risk analysis for Prions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CA2C663-21E5-41FF-C3C3-35B81F60B5A6}"/>
              </a:ext>
            </a:extLst>
          </p:cNvPr>
          <p:cNvCxnSpPr/>
          <p:nvPr/>
        </p:nvCxnSpPr>
        <p:spPr>
          <a:xfrm>
            <a:off x="644389" y="652430"/>
            <a:ext cx="10972800" cy="0"/>
          </a:xfrm>
          <a:prstGeom prst="line">
            <a:avLst/>
          </a:prstGeom>
          <a:ln w="412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Google Shape;97;g7ad7840b9e_0_2">
            <a:extLst>
              <a:ext uri="{FF2B5EF4-FFF2-40B4-BE49-F238E27FC236}">
                <a16:creationId xmlns:a16="http://schemas.microsoft.com/office/drawing/2014/main" id="{4EAEA43D-02CB-F5FF-7B58-113C643FE62F}"/>
              </a:ext>
            </a:extLst>
          </p:cNvPr>
          <p:cNvSpPr txBox="1"/>
          <p:nvPr/>
        </p:nvSpPr>
        <p:spPr>
          <a:xfrm>
            <a:off x="3494435" y="1789138"/>
            <a:ext cx="5170832" cy="892522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i="0" u="none" strike="noStrike" cap="none">
                <a:latin typeface="Aptos" panose="020B0004020202020204" pitchFamily="34" charset="0"/>
                <a:ea typeface="Calibri"/>
                <a:cs typeface="Calibri"/>
                <a:sym typeface="Calibri"/>
              </a:rPr>
              <a:t>Engineering Controls</a:t>
            </a:r>
            <a:endParaRPr b="1" i="0" u="none" strike="noStrike" cap="none"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●  </a:t>
            </a:r>
            <a:r>
              <a:rPr lang="en-US" sz="14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Facility Design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●</a:t>
            </a:r>
            <a:r>
              <a:rPr lang="en-US" sz="14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Negative or Unidirectional Airflow </a:t>
            </a:r>
          </a:p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●  </a:t>
            </a:r>
            <a:r>
              <a:rPr lang="en-US" sz="14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HEPA filters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●  </a:t>
            </a:r>
            <a:r>
              <a:rPr lang="en-US" sz="14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 panose="020F0502020204030204" pitchFamily="34" charset="0"/>
                <a:sym typeface="Calibri"/>
              </a:rPr>
              <a:t>Building Alarms ● Monitors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● </a:t>
            </a:r>
            <a:r>
              <a:rPr lang="en-US" sz="14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BSC ● Equipment</a:t>
            </a:r>
            <a:endParaRPr sz="1400" b="0" i="0" u="none" strike="noStrike" cap="none">
              <a:solidFill>
                <a:schemeClr val="dk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6;g7ad7840b9e_0_2">
            <a:extLst>
              <a:ext uri="{FF2B5EF4-FFF2-40B4-BE49-F238E27FC236}">
                <a16:creationId xmlns:a16="http://schemas.microsoft.com/office/drawing/2014/main" id="{BB68F0C2-26BF-59D0-AB57-CA4AD4744A34}"/>
              </a:ext>
            </a:extLst>
          </p:cNvPr>
          <p:cNvSpPr txBox="1"/>
          <p:nvPr/>
        </p:nvSpPr>
        <p:spPr>
          <a:xfrm>
            <a:off x="3486979" y="2792751"/>
            <a:ext cx="5170832" cy="1107965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i="0" u="none" strike="noStrike" cap="none">
                <a:latin typeface="Aptos" panose="020B0004020202020204" pitchFamily="34" charset="0"/>
                <a:ea typeface="Calibri"/>
                <a:cs typeface="Calibri"/>
                <a:sym typeface="Calibri"/>
              </a:rPr>
              <a:t>Administrative Controls</a:t>
            </a:r>
            <a:endParaRPr b="1" i="0" u="none" strike="noStrike" cap="none"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 panose="020F0502020204030204" pitchFamily="34" charset="0"/>
                <a:sym typeface="Calibri"/>
              </a:rPr>
              <a:t>●  Occupational Health Surveillance ● SOPs ● Staff training and competency ● Process validation ● Incident response </a:t>
            </a:r>
          </a:p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 panose="020F0502020204030204" pitchFamily="34" charset="0"/>
                <a:sym typeface="Calibri"/>
              </a:rPr>
              <a:t>● Reporting ● Knowledge, Skills, Abilities ● Risk assessment </a:t>
            </a:r>
            <a:endParaRPr sz="1400" b="0" i="0" u="none" strike="noStrike" cap="none">
              <a:solidFill>
                <a:schemeClr val="dk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98;g7ad7840b9e_0_2">
            <a:extLst>
              <a:ext uri="{FF2B5EF4-FFF2-40B4-BE49-F238E27FC236}">
                <a16:creationId xmlns:a16="http://schemas.microsoft.com/office/drawing/2014/main" id="{19C8E297-8677-8E9A-36D8-055016B75C3F}"/>
              </a:ext>
            </a:extLst>
          </p:cNvPr>
          <p:cNvSpPr txBox="1"/>
          <p:nvPr/>
        </p:nvSpPr>
        <p:spPr>
          <a:xfrm>
            <a:off x="3494435" y="4011807"/>
            <a:ext cx="5170831" cy="1107965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i="0" u="none" strike="noStrike" cap="none">
                <a:latin typeface="Aptos" panose="020B0004020202020204" pitchFamily="34" charset="0"/>
                <a:ea typeface="Calibri"/>
                <a:cs typeface="Calibri"/>
                <a:sym typeface="Calibri"/>
              </a:rPr>
              <a:t>PPE and Laboratory Practices</a:t>
            </a:r>
            <a:endParaRPr b="1" i="0" u="none" strike="noStrike" cap="none"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 panose="020F0502020204030204" pitchFamily="34" charset="0"/>
                <a:sym typeface="Calibri"/>
              </a:rPr>
              <a:t>● Appropriate PPE ● Type of laboratory procedures ● Best practices for pathogen containment ● Specific prion-recommended disinfection practices</a:t>
            </a:r>
            <a:endParaRPr sz="1400" b="0" i="0" u="none" strike="noStrike" cap="none">
              <a:solidFill>
                <a:schemeClr val="dk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32D121B-617C-EAED-F896-0E6FA7301C21}"/>
              </a:ext>
            </a:extLst>
          </p:cNvPr>
          <p:cNvSpPr/>
          <p:nvPr/>
        </p:nvSpPr>
        <p:spPr>
          <a:xfrm>
            <a:off x="644389" y="1149380"/>
            <a:ext cx="2425147" cy="74108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Aptos" panose="020B0004020202020204" pitchFamily="34" charset="0"/>
              </a:rPr>
              <a:t>THREAT</a:t>
            </a:r>
            <a:endParaRPr lang="en-US" b="1">
              <a:latin typeface="Aptos" panose="020B00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D08A3F7-4BDA-9800-587D-3F464C3902E7}"/>
              </a:ext>
            </a:extLst>
          </p:cNvPr>
          <p:cNvSpPr txBox="1"/>
          <p:nvPr/>
        </p:nvSpPr>
        <p:spPr>
          <a:xfrm>
            <a:off x="736324" y="2146390"/>
            <a:ext cx="2241275" cy="25853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4">
                <a:lumMod val="7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Agent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Source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Personnel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Waste Management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Fomite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Zoonosis (animal)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Facility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Security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0C46591-1AA4-A471-11ED-91FC4CB35793}"/>
              </a:ext>
            </a:extLst>
          </p:cNvPr>
          <p:cNvSpPr/>
          <p:nvPr/>
        </p:nvSpPr>
        <p:spPr>
          <a:xfrm>
            <a:off x="9082709" y="1149380"/>
            <a:ext cx="2534480" cy="74108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Aptos" panose="020B0004020202020204" pitchFamily="34" charset="0"/>
              </a:rPr>
              <a:t>HAZARD IDENTIFICATION</a:t>
            </a:r>
            <a:endParaRPr lang="en-US" b="1">
              <a:latin typeface="Aptos" panose="020B00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2C9685B-018C-154E-FC93-8FFA08E9E2B4}"/>
              </a:ext>
            </a:extLst>
          </p:cNvPr>
          <p:cNvSpPr txBox="1"/>
          <p:nvPr/>
        </p:nvSpPr>
        <p:spPr>
          <a:xfrm>
            <a:off x="9229311" y="2146390"/>
            <a:ext cx="2241275" cy="1754326"/>
          </a:xfrm>
          <a:prstGeom prst="rect">
            <a:avLst/>
          </a:prstGeom>
          <a:solidFill>
            <a:schemeClr val="bg2"/>
          </a:solidFill>
          <a:ln w="38100">
            <a:solidFill>
              <a:schemeClr val="bg2">
                <a:lumMod val="2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Agent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Host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Infectious dose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Procedure(s)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Frequency of exposure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AAE5301-6393-3B84-F9EE-5BB1323B7877}"/>
              </a:ext>
            </a:extLst>
          </p:cNvPr>
          <p:cNvSpPr/>
          <p:nvPr/>
        </p:nvSpPr>
        <p:spPr>
          <a:xfrm>
            <a:off x="4843670" y="5248535"/>
            <a:ext cx="2425147" cy="491519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Aptos" panose="020B0004020202020204" pitchFamily="34" charset="0"/>
              </a:rPr>
              <a:t>TOP EVENT</a:t>
            </a:r>
            <a:endParaRPr lang="en-US" b="1">
              <a:latin typeface="Aptos" panose="020B00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3BA3A0-0863-654D-98F3-7C459799EACA}"/>
              </a:ext>
            </a:extLst>
          </p:cNvPr>
          <p:cNvSpPr txBox="1"/>
          <p:nvPr/>
        </p:nvSpPr>
        <p:spPr>
          <a:xfrm>
            <a:off x="1818861" y="5713085"/>
            <a:ext cx="8706678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accent3">
                <a:lumMod val="60000"/>
                <a:lumOff val="4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119062" algn="ctr"/>
            <a:r>
              <a:rPr lang="en-US" b="1">
                <a:latin typeface="Aptos" panose="020B0004020202020204" pitchFamily="34" charset="0"/>
              </a:rPr>
              <a:t>[INCIDENT]</a:t>
            </a:r>
          </a:p>
          <a:p>
            <a:pPr marL="119062" algn="ctr"/>
            <a:r>
              <a:rPr lang="en-US" sz="18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 panose="020F0502020204030204" pitchFamily="34" charset="0"/>
                <a:sym typeface="Calibri"/>
              </a:rPr>
              <a:t>● Loss of primary containment ● Release into environment ● Cross contamination ● Loss of Control ● Breach in the chain of custody</a:t>
            </a:r>
            <a:endParaRPr lang="en-US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232340"/>
      </p:ext>
    </p:extLst>
  </p:cSld>
  <p:clrMapOvr>
    <a:masterClrMapping/>
  </p:clrMapOvr>
  <p:transition/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6D050-1407-E761-ED50-70F471735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3D1347F-00AB-1CBD-3E1F-6680FDA9C040}"/>
              </a:ext>
            </a:extLst>
          </p:cNvPr>
          <p:cNvSpPr/>
          <p:nvPr/>
        </p:nvSpPr>
        <p:spPr>
          <a:xfrm>
            <a:off x="3486979" y="763522"/>
            <a:ext cx="5178287" cy="89252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ptos" panose="020B0004020202020204" pitchFamily="34" charset="0"/>
              </a:rPr>
              <a:t>Mitigation and Post-Incident / Recovery Barriers </a:t>
            </a:r>
            <a:endParaRPr lang="en-US" sz="2000" b="1"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7DD666-6E77-1390-6507-D666E2456654}"/>
              </a:ext>
            </a:extLst>
          </p:cNvPr>
          <p:cNvSpPr txBox="1"/>
          <p:nvPr/>
        </p:nvSpPr>
        <p:spPr>
          <a:xfrm>
            <a:off x="775251" y="83690"/>
            <a:ext cx="104360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Risk analysis for Prions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4F253E7-DE75-43F3-11E5-5CCBED256851}"/>
              </a:ext>
            </a:extLst>
          </p:cNvPr>
          <p:cNvCxnSpPr/>
          <p:nvPr/>
        </p:nvCxnSpPr>
        <p:spPr>
          <a:xfrm>
            <a:off x="644389" y="652430"/>
            <a:ext cx="10972800" cy="0"/>
          </a:xfrm>
          <a:prstGeom prst="line">
            <a:avLst/>
          </a:prstGeom>
          <a:ln w="412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Google Shape;97;g7ad7840b9e_0_2">
            <a:extLst>
              <a:ext uri="{FF2B5EF4-FFF2-40B4-BE49-F238E27FC236}">
                <a16:creationId xmlns:a16="http://schemas.microsoft.com/office/drawing/2014/main" id="{8E7847AC-8C06-C124-CFDA-1D4791A07427}"/>
              </a:ext>
            </a:extLst>
          </p:cNvPr>
          <p:cNvSpPr txBox="1"/>
          <p:nvPr/>
        </p:nvSpPr>
        <p:spPr>
          <a:xfrm>
            <a:off x="3494435" y="1902028"/>
            <a:ext cx="5170832" cy="677078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i="0" u="none" strike="noStrike" cap="none">
                <a:solidFill>
                  <a:srgbClr val="FF0000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Engineering Controls</a:t>
            </a:r>
            <a:endParaRPr b="1" i="0" u="none" strike="noStrike" cap="none">
              <a:solidFill>
                <a:srgbClr val="FF0000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●  </a:t>
            </a:r>
            <a:r>
              <a:rPr lang="en-US" sz="1400">
                <a:solidFill>
                  <a:srgbClr val="FF0000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Early detection system</a:t>
            </a:r>
            <a:r>
              <a:rPr lang="en-US" sz="1400" b="0" i="0" u="none" strike="noStrike" cap="none">
                <a:solidFill>
                  <a:srgbClr val="FF0000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●</a:t>
            </a:r>
            <a:r>
              <a:rPr lang="en-US" sz="1400" b="0" i="0" u="none" strike="noStrike" cap="none">
                <a:solidFill>
                  <a:srgbClr val="FF0000"/>
                </a:solidFill>
                <a:latin typeface="Aptos" panose="020B0004020202020204" pitchFamily="34" charset="0"/>
                <a:ea typeface="Calibri"/>
                <a:cs typeface="Calibri"/>
                <a:sym typeface="Calibri"/>
              </a:rPr>
              <a:t> Lock/disabling</a:t>
            </a:r>
            <a:endParaRPr sz="1400" b="0" i="0" u="none" strike="noStrike" cap="none">
              <a:solidFill>
                <a:srgbClr val="FF0000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6;g7ad7840b9e_0_2">
            <a:extLst>
              <a:ext uri="{FF2B5EF4-FFF2-40B4-BE49-F238E27FC236}">
                <a16:creationId xmlns:a16="http://schemas.microsoft.com/office/drawing/2014/main" id="{76E015A7-36B4-1C13-7DDB-D6CC9FF60BB0}"/>
              </a:ext>
            </a:extLst>
          </p:cNvPr>
          <p:cNvSpPr txBox="1"/>
          <p:nvPr/>
        </p:nvSpPr>
        <p:spPr>
          <a:xfrm>
            <a:off x="3486979" y="2905641"/>
            <a:ext cx="5170832" cy="892522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i="0" u="none" strike="noStrike" cap="none">
                <a:latin typeface="Aptos" panose="020B0004020202020204" pitchFamily="34" charset="0"/>
                <a:ea typeface="Calibri"/>
                <a:cs typeface="Calibri"/>
                <a:sym typeface="Calibri"/>
              </a:rPr>
              <a:t>Administrative Controls</a:t>
            </a:r>
            <a:endParaRPr b="1" i="0" u="none" strike="noStrike" cap="none"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 panose="020F0502020204030204" pitchFamily="34" charset="0"/>
                <a:sym typeface="Calibri"/>
              </a:rPr>
              <a:t>●  Exposure control ● Spill and emergency response ● Crisis management ● Health Surveillance (serology)</a:t>
            </a:r>
            <a:endParaRPr sz="1400" b="0" i="0" u="none" strike="noStrike" cap="none">
              <a:solidFill>
                <a:schemeClr val="dk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98;g7ad7840b9e_0_2">
            <a:extLst>
              <a:ext uri="{FF2B5EF4-FFF2-40B4-BE49-F238E27FC236}">
                <a16:creationId xmlns:a16="http://schemas.microsoft.com/office/drawing/2014/main" id="{37507DE6-C413-A0A4-885A-A75685DBA1DA}"/>
              </a:ext>
            </a:extLst>
          </p:cNvPr>
          <p:cNvSpPr txBox="1"/>
          <p:nvPr/>
        </p:nvSpPr>
        <p:spPr>
          <a:xfrm>
            <a:off x="3494435" y="4023571"/>
            <a:ext cx="5170831" cy="1107965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i="0" u="none" strike="noStrike" cap="none">
                <a:latin typeface="Aptos" panose="020B0004020202020204" pitchFamily="34" charset="0"/>
                <a:ea typeface="Calibri"/>
                <a:cs typeface="Calibri"/>
                <a:sym typeface="Calibri"/>
              </a:rPr>
              <a:t>Safety and Laboratory Practices</a:t>
            </a:r>
            <a:endParaRPr b="1" i="0" u="none" strike="noStrike" cap="none"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 panose="020F0502020204030204" pitchFamily="34" charset="0"/>
                <a:sym typeface="Calibri"/>
              </a:rPr>
              <a:t>● Follow </a:t>
            </a:r>
            <a:r>
              <a:rPr lang="en-US" sz="1400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 panose="020F0502020204030204" pitchFamily="34" charset="0"/>
                <a:sym typeface="Calibri"/>
              </a:rPr>
              <a:t>SOPs </a:t>
            </a:r>
            <a:r>
              <a:rPr lang="en-US" sz="14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 panose="020F0502020204030204" pitchFamily="34" charset="0"/>
                <a:sym typeface="Calibri"/>
              </a:rPr>
              <a:t>● Immediate reporting of incidents, accidents, and near-misses ● Ensure laboratory compliance ●  Report </a:t>
            </a:r>
            <a:r>
              <a:rPr lang="en-US" sz="1400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 panose="020F0502020204030204" pitchFamily="34" charset="0"/>
                <a:sym typeface="Calibri"/>
              </a:rPr>
              <a:t>new medical condition post exposure </a:t>
            </a:r>
            <a:endParaRPr sz="1400" b="0" i="0" u="none" strike="noStrike" cap="none">
              <a:solidFill>
                <a:schemeClr val="dk1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141994ED-B021-CB42-0F66-45EDCA9294B0}"/>
              </a:ext>
            </a:extLst>
          </p:cNvPr>
          <p:cNvSpPr/>
          <p:nvPr/>
        </p:nvSpPr>
        <p:spPr>
          <a:xfrm>
            <a:off x="518491" y="1030149"/>
            <a:ext cx="2534480" cy="74108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Aptos" panose="020B0004020202020204" pitchFamily="34" charset="0"/>
              </a:rPr>
              <a:t>HAZARD IDENTIFICATION</a:t>
            </a:r>
            <a:endParaRPr lang="en-US" b="1">
              <a:latin typeface="Aptos" panose="020B00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8F4B149-DE73-D17B-9372-A4051D2DFAEA}"/>
              </a:ext>
            </a:extLst>
          </p:cNvPr>
          <p:cNvSpPr txBox="1"/>
          <p:nvPr/>
        </p:nvSpPr>
        <p:spPr>
          <a:xfrm>
            <a:off x="644389" y="1837873"/>
            <a:ext cx="2241275" cy="1754326"/>
          </a:xfrm>
          <a:prstGeom prst="rect">
            <a:avLst/>
          </a:prstGeom>
          <a:solidFill>
            <a:schemeClr val="bg2"/>
          </a:solidFill>
          <a:ln w="38100">
            <a:solidFill>
              <a:schemeClr val="bg2">
                <a:lumMod val="2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Agent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Host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Infectious dose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Procedure(s)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/>
              <a:t>Frequency of exposure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89F94D3-FDFF-2D8C-3DE8-E2E20C0E3BCE}"/>
              </a:ext>
            </a:extLst>
          </p:cNvPr>
          <p:cNvSpPr/>
          <p:nvPr/>
        </p:nvSpPr>
        <p:spPr>
          <a:xfrm>
            <a:off x="518491" y="3837455"/>
            <a:ext cx="2534480" cy="491519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Aptos" panose="020B0004020202020204" pitchFamily="34" charset="0"/>
              </a:rPr>
              <a:t>TOP EVENT</a:t>
            </a:r>
            <a:endParaRPr lang="en-US" b="1">
              <a:latin typeface="Aptos" panose="020B00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F22897-6843-63A9-999B-E858E7CE3020}"/>
              </a:ext>
            </a:extLst>
          </p:cNvPr>
          <p:cNvSpPr txBox="1"/>
          <p:nvPr/>
        </p:nvSpPr>
        <p:spPr>
          <a:xfrm>
            <a:off x="395495" y="4469832"/>
            <a:ext cx="2780472" cy="2031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accent3">
                <a:lumMod val="60000"/>
                <a:lumOff val="4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119062" algn="ctr"/>
            <a:r>
              <a:rPr lang="en-US" b="1">
                <a:latin typeface="Aptos" panose="020B0004020202020204" pitchFamily="34" charset="0"/>
              </a:rPr>
              <a:t>[INCIDENT]</a:t>
            </a:r>
          </a:p>
          <a:p>
            <a:pPr marL="119062" algn="ctr"/>
            <a:r>
              <a:rPr lang="en-US" sz="1800" b="0" i="0" u="none" strike="noStrike" cap="none">
                <a:solidFill>
                  <a:schemeClr val="dk1"/>
                </a:solidFill>
                <a:latin typeface="Aptos" panose="020B0004020202020204" pitchFamily="34" charset="0"/>
                <a:ea typeface="Calibri"/>
                <a:cs typeface="Calibri" panose="020F0502020204030204" pitchFamily="34" charset="0"/>
                <a:sym typeface="Calibri"/>
              </a:rPr>
              <a:t>● Loss of primary containment ● Release into environment ● Cross contamination ● Loss of Control ● Breach in the chain of custody</a:t>
            </a:r>
            <a:endParaRPr lang="en-US">
              <a:latin typeface="Aptos" panose="020B00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4C727C5-2788-72F4-D2EF-B5345004784A}"/>
              </a:ext>
            </a:extLst>
          </p:cNvPr>
          <p:cNvSpPr/>
          <p:nvPr/>
        </p:nvSpPr>
        <p:spPr>
          <a:xfrm>
            <a:off x="9037157" y="1030149"/>
            <a:ext cx="2750652" cy="741083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latin typeface="Aptos" panose="020B0004020202020204" pitchFamily="34" charset="0"/>
              </a:rPr>
              <a:t>CONSEQUENCES</a:t>
            </a:r>
            <a:endParaRPr lang="en-US" b="1"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A937AC-516E-48E2-BE6B-B902258B1495}"/>
              </a:ext>
            </a:extLst>
          </p:cNvPr>
          <p:cNvSpPr txBox="1"/>
          <p:nvPr/>
        </p:nvSpPr>
        <p:spPr>
          <a:xfrm>
            <a:off x="9139031" y="2027159"/>
            <a:ext cx="2408580" cy="397031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accent4">
                <a:lumMod val="7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119062"/>
            <a:r>
              <a:rPr lang="en-US" b="1">
                <a:latin typeface="Aptos" panose="020B0004020202020204" pitchFamily="34" charset="0"/>
              </a:rPr>
              <a:t>USER/OPERATOR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Exposure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Illness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Diseases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Death</a:t>
            </a:r>
          </a:p>
          <a:p>
            <a:pPr marL="119062"/>
            <a:r>
              <a:rPr lang="en-US" b="1">
                <a:latin typeface="Aptos" panose="020B0004020202020204" pitchFamily="34" charset="0"/>
              </a:rPr>
              <a:t>COMMUNITY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Distrust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Outbreak</a:t>
            </a:r>
          </a:p>
          <a:p>
            <a:pPr marL="119062"/>
            <a:r>
              <a:rPr lang="en-US" b="1">
                <a:latin typeface="Aptos" panose="020B0004020202020204" pitchFamily="34" charset="0"/>
              </a:rPr>
              <a:t>ENVIRONMENT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Contamination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Transmission</a:t>
            </a:r>
          </a:p>
          <a:p>
            <a:pPr marL="119062"/>
            <a:r>
              <a:rPr lang="en-US" b="1">
                <a:latin typeface="Aptos" panose="020B0004020202020204" pitchFamily="34" charset="0"/>
              </a:rPr>
              <a:t>INSTITUTION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Economic loss</a:t>
            </a:r>
          </a:p>
          <a:p>
            <a:pPr marL="285750" indent="-166688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Reputation</a:t>
            </a:r>
          </a:p>
        </p:txBody>
      </p:sp>
    </p:spTree>
    <p:extLst>
      <p:ext uri="{BB962C8B-B14F-4D97-AF65-F5344CB8AC3E}">
        <p14:creationId xmlns:p14="http://schemas.microsoft.com/office/powerpoint/2010/main" val="12675526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2A89198-FA25-6116-8A2F-0C46FCF323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4582285"/>
              </p:ext>
            </p:extLst>
          </p:nvPr>
        </p:nvGraphicFramePr>
        <p:xfrm>
          <a:off x="0" y="1011898"/>
          <a:ext cx="1014324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8171A30-B37A-2997-657E-187CBC53D864}"/>
              </a:ext>
            </a:extLst>
          </p:cNvPr>
          <p:cNvSpPr txBox="1"/>
          <p:nvPr/>
        </p:nvSpPr>
        <p:spPr>
          <a:xfrm>
            <a:off x="699837" y="207965"/>
            <a:ext cx="104360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Risk Management for Prions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F66D27F-7336-4A49-551C-C3748A1AED33}"/>
              </a:ext>
            </a:extLst>
          </p:cNvPr>
          <p:cNvCxnSpPr/>
          <p:nvPr/>
        </p:nvCxnSpPr>
        <p:spPr>
          <a:xfrm>
            <a:off x="568975" y="776705"/>
            <a:ext cx="10972800" cy="0"/>
          </a:xfrm>
          <a:prstGeom prst="line">
            <a:avLst/>
          </a:prstGeom>
          <a:ln w="412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79EFC9D-86FB-5684-8203-6CE430417BDD}"/>
              </a:ext>
            </a:extLst>
          </p:cNvPr>
          <p:cNvSpPr txBox="1"/>
          <p:nvPr/>
        </p:nvSpPr>
        <p:spPr>
          <a:xfrm>
            <a:off x="9941971" y="2044005"/>
            <a:ext cx="1814164" cy="224676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6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119062"/>
            <a:endParaRPr lang="en-US" sz="1400" b="1">
              <a:latin typeface="Aptos" panose="020B0004020202020204" pitchFamily="34" charset="0"/>
            </a:endParaRPr>
          </a:p>
          <a:p>
            <a:pPr marL="119062"/>
            <a:r>
              <a:rPr lang="en-US" sz="1400" b="1">
                <a:latin typeface="Aptos" panose="020B0004020202020204" pitchFamily="34" charset="0"/>
              </a:rPr>
              <a:t>Planned vs. Outcome</a:t>
            </a:r>
          </a:p>
          <a:p>
            <a:pPr marL="119062"/>
            <a:endParaRPr lang="en-US" sz="1400" b="1">
              <a:latin typeface="Aptos" panose="020B0004020202020204" pitchFamily="34" charset="0"/>
            </a:endParaRPr>
          </a:p>
          <a:p>
            <a:pPr marL="119062"/>
            <a:r>
              <a:rPr lang="en-US" sz="1400" b="1">
                <a:latin typeface="Aptos" panose="020B0004020202020204" pitchFamily="34" charset="0"/>
              </a:rPr>
              <a:t>Indicators</a:t>
            </a:r>
          </a:p>
          <a:p>
            <a:pPr marL="119062"/>
            <a:endParaRPr lang="en-US" sz="1400" b="1">
              <a:latin typeface="Aptos" panose="020B0004020202020204" pitchFamily="34" charset="0"/>
            </a:endParaRPr>
          </a:p>
          <a:p>
            <a:pPr marL="119062"/>
            <a:r>
              <a:rPr lang="en-US" sz="1400" b="1">
                <a:latin typeface="Aptos" panose="020B0004020202020204" pitchFamily="34" charset="0"/>
              </a:rPr>
              <a:t>Communications</a:t>
            </a:r>
          </a:p>
          <a:p>
            <a:pPr marL="119062"/>
            <a:endParaRPr lang="en-US" sz="1400" b="1">
              <a:latin typeface="Aptos" panose="020B0004020202020204" pitchFamily="34" charset="0"/>
            </a:endParaRPr>
          </a:p>
          <a:p>
            <a:pPr marL="119062"/>
            <a:r>
              <a:rPr lang="en-US" sz="1400" b="1">
                <a:latin typeface="Aptos" panose="020B0004020202020204" pitchFamily="34" charset="0"/>
              </a:rPr>
              <a:t>Improvement</a:t>
            </a:r>
          </a:p>
          <a:p>
            <a:pPr marL="119062"/>
            <a:endParaRPr lang="en-US" sz="1400">
              <a:latin typeface="Aptos" panose="020B00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21A5D2B-73BA-507F-6ACB-B300FCD71A52}"/>
              </a:ext>
            </a:extLst>
          </p:cNvPr>
          <p:cNvSpPr/>
          <p:nvPr/>
        </p:nvSpPr>
        <p:spPr>
          <a:xfrm>
            <a:off x="9829760" y="1423036"/>
            <a:ext cx="2038586" cy="741083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latin typeface="Aptos" panose="020B0004020202020204" pitchFamily="34" charset="0"/>
              </a:rPr>
              <a:t>PERFORMANCE</a:t>
            </a:r>
            <a:endParaRPr lang="en-US" sz="160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06299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803C01-2B0E-78CD-A527-1299BC414303}"/>
              </a:ext>
            </a:extLst>
          </p:cNvPr>
          <p:cNvSpPr txBox="1"/>
          <p:nvPr/>
        </p:nvSpPr>
        <p:spPr>
          <a:xfrm>
            <a:off x="699837" y="207965"/>
            <a:ext cx="104360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err="1">
                <a:latin typeface="Aptos" panose="020B0004020202020204" pitchFamily="34" charset="0"/>
              </a:rPr>
              <a:t>BioRisk Evaluation Tool (BET)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8951B12-6FF3-F117-F4E3-184108883109}"/>
              </a:ext>
            </a:extLst>
          </p:cNvPr>
          <p:cNvCxnSpPr/>
          <p:nvPr/>
        </p:nvCxnSpPr>
        <p:spPr>
          <a:xfrm>
            <a:off x="568975" y="776705"/>
            <a:ext cx="10972800" cy="0"/>
          </a:xfrm>
          <a:prstGeom prst="line">
            <a:avLst/>
          </a:prstGeom>
          <a:ln w="412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D57D271-82D6-7623-385F-D80808AD90E1}"/>
              </a:ext>
            </a:extLst>
          </p:cNvPr>
          <p:cNvSpPr txBox="1"/>
          <p:nvPr/>
        </p:nvSpPr>
        <p:spPr>
          <a:xfrm>
            <a:off x="699837" y="1109610"/>
            <a:ext cx="10376899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ptos" panose="020B0004020202020204" pitchFamily="34" charset="0"/>
              </a:rPr>
              <a:t>BET is designed to assist biosafety &amp; biosecurity professionals to conduct risk evaluations</a:t>
            </a:r>
          </a:p>
          <a:p>
            <a:endParaRPr lang="en-US">
              <a:latin typeface="Aptos" panose="020B0004020202020204" pitchFamily="34" charset="0"/>
            </a:endParaRPr>
          </a:p>
          <a:p>
            <a:r>
              <a:rPr lang="en-US">
                <a:latin typeface="Aptos" panose="020B0004020202020204" pitchFamily="34" charset="0"/>
              </a:rPr>
              <a:t>This tool may be used for risk assessments for various scenarios (i.e. laboratories, hospitals, etc.)</a:t>
            </a:r>
          </a:p>
          <a:p>
            <a:endParaRPr lang="en-US">
              <a:latin typeface="Aptos" panose="020B0004020202020204" pitchFamily="34" charset="0"/>
            </a:endParaRPr>
          </a:p>
          <a:p>
            <a:r>
              <a:rPr lang="en-US">
                <a:latin typeface="Aptos" panose="020B0004020202020204" pitchFamily="34" charset="0"/>
              </a:rPr>
              <a:t>Select a hazard and use the BET to perform a systematic risk evaluation. The slide deck provides background information on Prions, prompts evaluation of hazards to conduct a thorough analysis, and provides a template for mitigation plan to address potential consequences (accidental or intentional).</a:t>
            </a:r>
          </a:p>
          <a:p>
            <a:endParaRPr lang="en-US">
              <a:latin typeface="Aptos" panose="020B0004020202020204" pitchFamily="34" charset="0"/>
            </a:endParaRPr>
          </a:p>
          <a:p>
            <a:r>
              <a:rPr lang="en-US">
                <a:latin typeface="Aptos" panose="020B0004020202020204" pitchFamily="34" charset="0"/>
              </a:rPr>
              <a:t>Considerations when conducting a risk evaluation:</a:t>
            </a:r>
          </a:p>
          <a:p>
            <a:endParaRPr lang="en-US"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The outcome of the risk evaluation should be as robust as the hazard identification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Consider how each hazard can become a risk or threat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Determine the type of barriers that can prevent or mitigate adverse consequences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Aptos" panose="020B0004020202020204" pitchFamily="34" charset="0"/>
              </a:rPr>
              <a:t>Identify the stakeholders associated with identified hazards and risks</a:t>
            </a:r>
          </a:p>
          <a:p>
            <a:endParaRPr lang="en-US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18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1400">
                <a:latin typeface="Aptos" panose="020B0004020202020204" pitchFamily="34" charset="0"/>
                <a:cs typeface="Calibri" panose="020F0502020204030204" pitchFamily="34" charset="0"/>
              </a:rPr>
              <a:t>This tool was prepared by Ami Patel as a member of EIDC. Special thanks to Joanna Spinato, Marian Downing, and Esmeralda Meyer for their time and input. </a:t>
            </a:r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70577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E88C7-A6AA-6950-8157-B88FE52A7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646CF0-063D-5069-9B57-C6764D8CEA58}"/>
              </a:ext>
            </a:extLst>
          </p:cNvPr>
          <p:cNvSpPr txBox="1"/>
          <p:nvPr/>
        </p:nvSpPr>
        <p:spPr>
          <a:xfrm>
            <a:off x="699837" y="207965"/>
            <a:ext cx="104360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>
                <a:latin typeface="Aptos" panose="020B0004020202020204" pitchFamily="34" charset="0"/>
              </a:rPr>
              <a:t>References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BF0ED1F-7ECF-132E-FE23-0E238ABEE7ED}"/>
              </a:ext>
            </a:extLst>
          </p:cNvPr>
          <p:cNvCxnSpPr/>
          <p:nvPr/>
        </p:nvCxnSpPr>
        <p:spPr>
          <a:xfrm>
            <a:off x="568975" y="776705"/>
            <a:ext cx="10972800" cy="0"/>
          </a:xfrm>
          <a:prstGeom prst="line">
            <a:avLst/>
          </a:prstGeom>
          <a:ln w="412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38168F0-5852-73E6-EBBC-8CE8713487D1}"/>
              </a:ext>
            </a:extLst>
          </p:cNvPr>
          <p:cNvSpPr txBox="1"/>
          <p:nvPr/>
        </p:nvSpPr>
        <p:spPr>
          <a:xfrm>
            <a:off x="699837" y="1109610"/>
            <a:ext cx="103768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Aptos" panose="020B0004020202020204" pitchFamily="34" charset="0"/>
                <a:cs typeface="Calibri" panose="020F0502020204030204" pitchFamily="34" charset="0"/>
                <a:hlinkClick r:id="rId2"/>
              </a:rPr>
              <a:t>https://www.pnas.org/doi/10.1073/pnas.172403799</a:t>
            </a:r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1200">
                <a:latin typeface="Aptos" panose="020B0004020202020204" pitchFamily="34" charset="0"/>
                <a:cs typeface="Calibri" panose="020F0502020204030204" pitchFamily="34" charset="0"/>
                <a:hlinkClick r:id="rId3"/>
              </a:rPr>
              <a:t>https://pmc.ncbi.nlm.nih.gov/articles/PMC3156228/</a:t>
            </a:r>
            <a:r>
              <a:rPr lang="en-US" sz="1200">
                <a:latin typeface="Aptos" panose="020B000402020202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1200">
                <a:latin typeface="Aptos" panose="020B0004020202020204" pitchFamily="34" charset="0"/>
                <a:cs typeface="Calibri" panose="020F0502020204030204" pitchFamily="34" charset="0"/>
                <a:hlinkClick r:id="rId4"/>
              </a:rPr>
              <a:t>https://pmc.ncbi.nlm.nih.gov/articles/PMC8404694/</a:t>
            </a:r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1200">
                <a:latin typeface="Aptos" panose="020B0004020202020204" pitchFamily="34" charset="0"/>
                <a:cs typeface="Calibri" panose="020F0502020204030204" pitchFamily="34" charset="0"/>
                <a:hlinkClick r:id="rId5"/>
              </a:rPr>
              <a:t>https://www.science.org/content/article/france-issues-moratorium-prion-research-after-fatal-brain-disease-strikes-two-lab</a:t>
            </a:r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1200">
                <a:latin typeface="Aptos" panose="020B0004020202020204" pitchFamily="34" charset="0"/>
                <a:cs typeface="Calibri" panose="020F0502020204030204" pitchFamily="34" charset="0"/>
                <a:hlinkClick r:id="rId6"/>
              </a:rPr>
              <a:t>https://absa.org/?s=prion</a:t>
            </a:r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1200">
                <a:latin typeface="Aptos" panose="020B0004020202020204" pitchFamily="34" charset="0"/>
                <a:cs typeface="Calibri" panose="020F0502020204030204" pitchFamily="34" charset="0"/>
                <a:hlinkClick r:id="rId7"/>
              </a:rPr>
              <a:t>https://www.canada.ca/en/public-health/services/infectious-diseases/nosocomial-occupational-infections/creutzfeldt-jakob-disease/infection-control-guidelines.html</a:t>
            </a:r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1200">
                <a:latin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n-US" sz="1200">
                <a:latin typeface="Aptos" panose="020B0004020202020204" pitchFamily="34" charset="0"/>
                <a:cs typeface="Calibri" panose="020F0502020204030204" pitchFamily="34" charset="0"/>
                <a:hlinkClick r:id="rId8"/>
              </a:rPr>
              <a:t>https://www.canada.ca/en/public-health/services/canadian-biosafety-standards-guidelines/handbook-second-edition.html</a:t>
            </a:r>
            <a:r>
              <a:rPr lang="en-US" sz="1200">
                <a:latin typeface="Aptos" panose="020B0004020202020204" pitchFamily="34" charset="0"/>
                <a:cs typeface="Calibri" panose="020F0502020204030204" pitchFamily="34" charset="0"/>
              </a:rPr>
              <a:t>  </a:t>
            </a:r>
          </a:p>
          <a:p>
            <a:r>
              <a:rPr lang="en-US" sz="1200">
                <a:latin typeface="Aptos" panose="020B0004020202020204" pitchFamily="34" charset="0"/>
                <a:cs typeface="Calibri" panose="020F0502020204030204" pitchFamily="34" charset="0"/>
              </a:rPr>
              <a:t>(Sections: 2.5 and 4.3.2 Prions, 12.13 Additional Equipment Considerations for Prions, 13.8 Special Considerations for Work with Prion-Infected Animals, 15.12 Additional Considerations for Prion Decontamination)</a:t>
            </a: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en-US" sz="1200">
                <a:latin typeface="Aptos" panose="020B0004020202020204" pitchFamily="34" charset="0"/>
                <a:cs typeface="Calibri" panose="020F0502020204030204" pitchFamily="34" charset="0"/>
                <a:hlinkClick r:id="rId9"/>
              </a:rPr>
              <a:t>https://www.nejm.org/doi/full/10.1056/NEJMc2000687</a:t>
            </a:r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en-US" sz="1200"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0262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14"/>
  <p:tag name="AS_OS" val="Unix 5.15.0.1078"/>
  <p:tag name="AS_RELEASE_DATE" val="2024.06.14"/>
  <p:tag name="AS_TITLE" val="Aspose.Slides for .NET6"/>
  <p:tag name="AS_VERSION" val="24.6"/>
</p:tagLst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Gill Sans MT" panose="020B0502020104020203"/>
        <a:cs typeface="Arial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Gill Sans MT" panose="020B0502020104020203"/>
        <a:cs typeface="Arial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Aptos Display" panose="0211000402020202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ptos" panose="0211000402020202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485</TotalTime>
  <Words>1479</Words>
  <Application>Microsoft Office PowerPoint</Application>
  <PresentationFormat>Widescreen</PresentationFormat>
  <Paragraphs>198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Gill Sans MT</vt:lpstr>
      <vt:lpstr>Parcel</vt:lpstr>
      <vt:lpstr>Prion Disease:   BioRisk Evaluation Tool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Patel, Ami</dc:creator>
  <cp:lastModifiedBy>Susan Harper</cp:lastModifiedBy>
  <cp:revision>4</cp:revision>
  <dcterms:created xsi:type="dcterms:W3CDTF">2025-02-07T20:23:24Z</dcterms:created>
  <dcterms:modified xsi:type="dcterms:W3CDTF">2025-04-09T01:47:41Z</dcterms:modified>
</cp:coreProperties>
</file>