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4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9D2E-333E-4218-BD39-060AE608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C7F0B-9020-4DF7-B17A-EC0DF4880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DB1B1-CA23-4775-90EB-C26C1D2A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D4D87-BDC1-4B2D-AD67-1A704A993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3A95B-2110-4F0B-A7F8-81FDD178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E84F-A18E-41D4-8648-46CC6061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C4065-B350-44F8-B969-057C81F0C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56F7-526A-4AA4-9B71-5A2A12F5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EDB6-71AB-4CB8-9321-0E54A074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F25DF-DEFB-4A0E-9709-C082CB5F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3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0B2B0-8934-408A-8D62-16999DA3C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7BFC4-996A-4CD0-A428-55A8C103F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6A290-A9AB-43DB-A382-0E7E6B22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3A189-4BD2-44F5-A773-9ED6E5AA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11501-DBC0-430C-94F4-8A23E31D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5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63EE-E0ED-4A46-B067-9EA95B70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49CB-658F-4AB1-AEC5-A725E7C7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FB7F8-05A2-4624-BC20-6D076DCA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D61D-38F9-45A8-8062-58253977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57C49-45BC-4131-BFD7-5F236619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6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E98B-7BB0-4F90-9EAA-AD55532B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082E1-3DAD-4BB6-8937-24DFE59CF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02E5-984C-464E-BE61-47FC6E2B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A3577-E812-4F99-AF68-E3173F61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FF114-0921-424D-9C4B-2A4D5D01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89D-4E79-4524-8906-8323E4A9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39095-9213-4ED5-BBB3-7CA3AD321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6580-C7D9-4A85-91FD-81C283094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E58BF-B395-462B-B8E6-BE1D28A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5D12D-F427-48A5-B329-FD727859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CA6A3-CB72-43AD-87F0-76DDFB49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1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3949-640E-4015-8092-6313AEA5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1FFBD-2C74-46DF-914B-C96AE1E29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26FCE-B9BA-4367-B51C-C68B1FDAA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B7A16-06BB-4586-8789-03F5B7A04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B1EB4-C68F-4F63-A06B-D3957D5D1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63BA7-239C-4D27-BF7B-A87978E1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49E77-FCC8-4A55-ABBA-96AABB2D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1D989-896A-40B6-A3A5-760539C6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8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91D6-D92C-4ECD-AC2F-E4ED03AFA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640FD-1F70-4D4E-ACFD-2A7FBB51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4B45B-06F9-4818-95F8-5B3350CB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B5137-4BDF-4BD4-846B-F9DD4DC4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CF99E-3602-401E-8930-6EA473A1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BDBCC-8FCB-415D-8480-C81C2922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D7D9C-361D-446C-A902-F49FFF01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2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A630-4DA4-4E82-A321-0F2E2195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80AE1-CAB2-49C8-B42F-3E22DAB5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0ED5-CA07-4D67-AEAD-D9AC3F5C6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464FF-85BD-41C7-A69E-B78438D5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2323D-3462-49BB-88CD-36598CBC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DB010-2EE6-4EAE-BF33-BCE94558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1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AC9C-FA6F-45C6-A37C-C5213467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F02E8-F561-4DD5-BF35-2C42B4060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6AFB5-B80C-48EA-8D1A-BDB11F174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8F242-9DC6-43B8-9426-7BECD5BB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5CA8D-E5DA-40AD-8606-0EEE900F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A0DCC-2673-429C-8127-DD218D76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7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D4EF8-0D86-410D-B353-232772E3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52BB8-1BCA-4174-9365-3CA82C5CD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D6EAC-393C-4E9D-9C78-70FCEDAF5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0D8F-8430-4F91-9AE1-A3FEC514978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E4728-0A4A-443E-84EB-512A080D6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046A-4CC9-4967-9730-D1A3AC913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3B1BB-B169-4CC0-BBA4-04977C35B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526A90-2F67-460D-85FE-D1A673ED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PERSONAL PROTECTIVE EQUIPMENT IN BSL-3 &amp; ABSL-3</a:t>
            </a: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" b="2"/>
          <a:stretch/>
        </p:blipFill>
        <p:spPr bwMode="auto">
          <a:xfrm>
            <a:off x="1155556" y="637761"/>
            <a:ext cx="9889765" cy="557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44F11-5349-4D54-AD84-5D0B9F5B47BE}"/>
              </a:ext>
            </a:extLst>
          </p:cNvPr>
          <p:cNvSpPr txBox="1"/>
          <p:nvPr/>
        </p:nvSpPr>
        <p:spPr>
          <a:xfrm>
            <a:off x="4284920" y="2364509"/>
            <a:ext cx="46703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PERSONAL PROTECTIVE</a:t>
            </a:r>
          </a:p>
          <a:p>
            <a:pPr algn="ctr"/>
            <a:r>
              <a:rPr lang="en-US" sz="3600" b="1" dirty="0"/>
              <a:t> EQUIPMENT IN </a:t>
            </a:r>
          </a:p>
          <a:p>
            <a:pPr algn="ctr"/>
            <a:r>
              <a:rPr lang="en-US" sz="3600" b="1" dirty="0"/>
              <a:t>BSL-3 &amp; ABSL-3</a:t>
            </a:r>
          </a:p>
          <a:p>
            <a:pPr algn="ctr"/>
            <a:r>
              <a:rPr lang="en-US" sz="3600" b="1" dirty="0"/>
              <a:t>Laboratories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BBBFA-BF26-4FF4-9F2A-002BD44E6C48}"/>
              </a:ext>
            </a:extLst>
          </p:cNvPr>
          <p:cNvSpPr txBox="1"/>
          <p:nvPr/>
        </p:nvSpPr>
        <p:spPr>
          <a:xfrm>
            <a:off x="6216242" y="5134100"/>
            <a:ext cx="4197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Nicole Marlenee, DVM, ARO</a:t>
            </a:r>
          </a:p>
          <a:p>
            <a:r>
              <a:rPr lang="en-US" dirty="0"/>
              <a:t>Biosafety Officer, Colorado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7740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in a white suit and face mask petting a horse&#10;&#10;Description automatically generated">
            <a:extLst>
              <a:ext uri="{FF2B5EF4-FFF2-40B4-BE49-F238E27FC236}">
                <a16:creationId xmlns:a16="http://schemas.microsoft.com/office/drawing/2014/main" id="{3DF1EDD8-4125-4B7F-ADDA-A09D32719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067" y="3047897"/>
            <a:ext cx="2671041" cy="3557990"/>
          </a:xfrm>
          <a:prstGeom prst="rect">
            <a:avLst/>
          </a:prstGeom>
        </p:spPr>
      </p:pic>
      <p:pic>
        <p:nvPicPr>
          <p:cNvPr id="5" name="Picture 4" descr="A person in a white suit holding a dog&#10;&#10;Description automatically generated">
            <a:extLst>
              <a:ext uri="{FF2B5EF4-FFF2-40B4-BE49-F238E27FC236}">
                <a16:creationId xmlns:a16="http://schemas.microsoft.com/office/drawing/2014/main" id="{D61A2136-F2D4-488F-9DEA-26A8FE24A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16" y="86302"/>
            <a:ext cx="2791114" cy="3717934"/>
          </a:xfrm>
          <a:prstGeom prst="rect">
            <a:avLst/>
          </a:prstGeom>
        </p:spPr>
      </p:pic>
      <p:pic>
        <p:nvPicPr>
          <p:cNvPr id="7" name="Picture 6" descr="A person in a white suit standing next to two cows&#10;&#10;Description automatically generated">
            <a:extLst>
              <a:ext uri="{FF2B5EF4-FFF2-40B4-BE49-F238E27FC236}">
                <a16:creationId xmlns:a16="http://schemas.microsoft.com/office/drawing/2014/main" id="{E2122D27-411A-4EB0-A7F0-823F2F963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5" y="86302"/>
            <a:ext cx="2791114" cy="3717934"/>
          </a:xfrm>
          <a:prstGeom prst="rect">
            <a:avLst/>
          </a:prstGeom>
        </p:spPr>
      </p:pic>
      <p:pic>
        <p:nvPicPr>
          <p:cNvPr id="9" name="Picture 8" descr="A person in a white suit holding a cat&#10;&#10;Description automatically generated">
            <a:extLst>
              <a:ext uri="{FF2B5EF4-FFF2-40B4-BE49-F238E27FC236}">
                <a16:creationId xmlns:a16="http://schemas.microsoft.com/office/drawing/2014/main" id="{77046A1A-9CF3-4125-832D-E128C78DE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15" y="2887953"/>
            <a:ext cx="2782545" cy="37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FA27C-6C52-482C-9509-0FC74A016078}"/>
              </a:ext>
            </a:extLst>
          </p:cNvPr>
          <p:cNvSpPr txBox="1"/>
          <p:nvPr/>
        </p:nvSpPr>
        <p:spPr>
          <a:xfrm>
            <a:off x="4941454" y="614988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ABSL-3 PPE</a:t>
            </a:r>
          </a:p>
        </p:txBody>
      </p:sp>
      <p:pic>
        <p:nvPicPr>
          <p:cNvPr id="6" name="Picture 5" descr="Several white boots and a net on a wall&#10;&#10;Description automatically generated">
            <a:extLst>
              <a:ext uri="{FF2B5EF4-FFF2-40B4-BE49-F238E27FC236}">
                <a16:creationId xmlns:a16="http://schemas.microsoft.com/office/drawing/2014/main" id="{37FEA42D-5738-467E-BEB8-0DA1FED7F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4" y="1566868"/>
            <a:ext cx="2429163" cy="3238884"/>
          </a:xfrm>
          <a:prstGeom prst="rect">
            <a:avLst/>
          </a:prstGeom>
        </p:spPr>
      </p:pic>
      <p:pic>
        <p:nvPicPr>
          <p:cNvPr id="8" name="Picture 7" descr="A group of people in white protective suits&#10;&#10;Description automatically generated">
            <a:extLst>
              <a:ext uri="{FF2B5EF4-FFF2-40B4-BE49-F238E27FC236}">
                <a16:creationId xmlns:a16="http://schemas.microsoft.com/office/drawing/2014/main" id="{825CF7F3-06FF-4D24-9B9E-3BBA9A122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1" y="1566868"/>
            <a:ext cx="2429163" cy="3238884"/>
          </a:xfrm>
          <a:prstGeom prst="rect">
            <a:avLst/>
          </a:prstGeom>
        </p:spPr>
      </p:pic>
      <p:pic>
        <p:nvPicPr>
          <p:cNvPr id="10" name="Picture 9" descr="A person in a white suit standing in a bucket&#10;&#10;Description automatically generated">
            <a:extLst>
              <a:ext uri="{FF2B5EF4-FFF2-40B4-BE49-F238E27FC236}">
                <a16:creationId xmlns:a16="http://schemas.microsoft.com/office/drawing/2014/main" id="{F8BDFE62-35B4-424F-88F6-03974BF47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20" y="1566868"/>
            <a:ext cx="2429162" cy="32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569C85-4466-4CBF-AC4C-31A85B4117B4}"/>
              </a:ext>
            </a:extLst>
          </p:cNvPr>
          <p:cNvSpPr txBox="1"/>
          <p:nvPr/>
        </p:nvSpPr>
        <p:spPr>
          <a:xfrm>
            <a:off x="4569364" y="1057013"/>
            <a:ext cx="3053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Specialized PPE</a:t>
            </a:r>
          </a:p>
        </p:txBody>
      </p:sp>
      <p:pic>
        <p:nvPicPr>
          <p:cNvPr id="4" name="Picture 3" descr="A snake on a puppet&#10;&#10;Description automatically generated">
            <a:extLst>
              <a:ext uri="{FF2B5EF4-FFF2-40B4-BE49-F238E27FC236}">
                <a16:creationId xmlns:a16="http://schemas.microsoft.com/office/drawing/2014/main" id="{4F52B5DE-9DDA-4DC6-93D6-F906A0D6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27" y="1703344"/>
            <a:ext cx="4333579" cy="3250185"/>
          </a:xfrm>
          <a:prstGeom prst="rect">
            <a:avLst/>
          </a:prstGeom>
        </p:spPr>
      </p:pic>
      <p:pic>
        <p:nvPicPr>
          <p:cNvPr id="6" name="Picture 5" descr="A hand holding a knife&#10;&#10;Description automatically generated">
            <a:extLst>
              <a:ext uri="{FF2B5EF4-FFF2-40B4-BE49-F238E27FC236}">
                <a16:creationId xmlns:a16="http://schemas.microsoft.com/office/drawing/2014/main" id="{4EBC4B31-DE4F-4E03-87A6-0301D2309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93" y="4445000"/>
            <a:ext cx="2412999" cy="2132586"/>
          </a:xfrm>
          <a:prstGeom prst="rect">
            <a:avLst/>
          </a:prstGeom>
        </p:spPr>
      </p:pic>
      <p:pic>
        <p:nvPicPr>
          <p:cNvPr id="8" name="Picture 7" descr="A person holding a small animal&#10;&#10;Description automatically generated">
            <a:extLst>
              <a:ext uri="{FF2B5EF4-FFF2-40B4-BE49-F238E27FC236}">
                <a16:creationId xmlns:a16="http://schemas.microsoft.com/office/drawing/2014/main" id="{E545A569-E22C-47DB-A370-046F0CE0F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09" y="1867672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7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66A650-2462-4B8D-9E46-29AF364CF502}"/>
              </a:ext>
            </a:extLst>
          </p:cNvPr>
          <p:cNvSpPr txBox="1"/>
          <p:nvPr/>
        </p:nvSpPr>
        <p:spPr>
          <a:xfrm>
            <a:off x="4387272" y="1209964"/>
            <a:ext cx="3053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Specialized PPE</a:t>
            </a:r>
          </a:p>
        </p:txBody>
      </p:sp>
      <p:pic>
        <p:nvPicPr>
          <p:cNvPr id="4" name="Picture 3" descr="A group of pigs in a blue bowl&#10;&#10;Description automatically generated">
            <a:extLst>
              <a:ext uri="{FF2B5EF4-FFF2-40B4-BE49-F238E27FC236}">
                <a16:creationId xmlns:a16="http://schemas.microsoft.com/office/drawing/2014/main" id="{42E396E0-B322-4670-B6D9-F315F0B28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14" y="1975565"/>
            <a:ext cx="3528670" cy="2642617"/>
          </a:xfrm>
          <a:prstGeom prst="rect">
            <a:avLst/>
          </a:prstGeom>
        </p:spPr>
      </p:pic>
      <p:pic>
        <p:nvPicPr>
          <p:cNvPr id="6" name="Picture 5" descr="Close-up of earplugs&#10;&#10;Description automatically generated">
            <a:extLst>
              <a:ext uri="{FF2B5EF4-FFF2-40B4-BE49-F238E27FC236}">
                <a16:creationId xmlns:a16="http://schemas.microsoft.com/office/drawing/2014/main" id="{022E599C-E32F-4C23-A104-D50E331F1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1" y="2246601"/>
            <a:ext cx="2143125" cy="2143125"/>
          </a:xfrm>
          <a:prstGeom prst="rect">
            <a:avLst/>
          </a:prstGeom>
        </p:spPr>
      </p:pic>
      <p:pic>
        <p:nvPicPr>
          <p:cNvPr id="8" name="Picture 7" descr="A group of pigs in a pen&#10;&#10;Description automatically generated">
            <a:extLst>
              <a:ext uri="{FF2B5EF4-FFF2-40B4-BE49-F238E27FC236}">
                <a16:creationId xmlns:a16="http://schemas.microsoft.com/office/drawing/2014/main" id="{5E3F71FC-13A6-44DC-9F5B-6FC1409AE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11" y="1975565"/>
            <a:ext cx="3011685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3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AE78C1-22BA-40F4-8FB1-3E5C8AF3ED1E}"/>
              </a:ext>
            </a:extLst>
          </p:cNvPr>
          <p:cNvSpPr txBox="1"/>
          <p:nvPr/>
        </p:nvSpPr>
        <p:spPr>
          <a:xfrm>
            <a:off x="4416555" y="1099126"/>
            <a:ext cx="3479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Specialized PPE??</a:t>
            </a:r>
          </a:p>
        </p:txBody>
      </p:sp>
      <p:pic>
        <p:nvPicPr>
          <p:cNvPr id="4" name="Picture 3" descr="A person in a white suit holding a baby skunk&#10;&#10;Description automatically generated">
            <a:extLst>
              <a:ext uri="{FF2B5EF4-FFF2-40B4-BE49-F238E27FC236}">
                <a16:creationId xmlns:a16="http://schemas.microsoft.com/office/drawing/2014/main" id="{7A771C2B-7AD6-439E-92DF-E938EF43B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05" y="1939421"/>
            <a:ext cx="2938895" cy="3914788"/>
          </a:xfrm>
          <a:prstGeom prst="rect">
            <a:avLst/>
          </a:prstGeom>
        </p:spPr>
      </p:pic>
      <p:pic>
        <p:nvPicPr>
          <p:cNvPr id="6" name="Picture 5" descr="A person in a white protective suit holding a skunk&#10;&#10;Description automatically generated">
            <a:extLst>
              <a:ext uri="{FF2B5EF4-FFF2-40B4-BE49-F238E27FC236}">
                <a16:creationId xmlns:a16="http://schemas.microsoft.com/office/drawing/2014/main" id="{4B860D9E-10F8-46B1-81CC-6E85D9783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78" y="1939421"/>
            <a:ext cx="2938896" cy="39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C60CC-4509-4305-8774-A97B0FC425E7}"/>
              </a:ext>
            </a:extLst>
          </p:cNvPr>
          <p:cNvSpPr txBox="1"/>
          <p:nvPr/>
        </p:nvSpPr>
        <p:spPr>
          <a:xfrm>
            <a:off x="4731390" y="914400"/>
            <a:ext cx="236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Doffing PPE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30A720-8957-4589-90BB-4B2A08466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43" y="1560731"/>
            <a:ext cx="6271397" cy="49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C60CC-4509-4305-8774-A97B0FC425E7}"/>
              </a:ext>
            </a:extLst>
          </p:cNvPr>
          <p:cNvSpPr txBox="1"/>
          <p:nvPr/>
        </p:nvSpPr>
        <p:spPr>
          <a:xfrm>
            <a:off x="4990008" y="1100339"/>
            <a:ext cx="2712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FF737-E24A-4468-8E1E-D121C7122E0B}"/>
              </a:ext>
            </a:extLst>
          </p:cNvPr>
          <p:cNvSpPr txBox="1"/>
          <p:nvPr/>
        </p:nvSpPr>
        <p:spPr>
          <a:xfrm>
            <a:off x="3094181" y="3029527"/>
            <a:ext cx="6774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PPE changes when tasks/conditions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Don’t rely on PPE alone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BF552-EE2B-4680-A8EC-D6BFBA0063BE}"/>
              </a:ext>
            </a:extLst>
          </p:cNvPr>
          <p:cNvSpPr txBox="1"/>
          <p:nvPr/>
        </p:nvSpPr>
        <p:spPr>
          <a:xfrm>
            <a:off x="4497708" y="5204936"/>
            <a:ext cx="6837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Biological Safety Principles and Practices, 5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Biosafety in Microbiological and Biomedical Laboratories, 6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0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1DF74-3570-473E-A91E-8A7D6AF10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830" y="1500968"/>
            <a:ext cx="10515600" cy="1325563"/>
          </a:xfrm>
        </p:spPr>
        <p:txBody>
          <a:bodyPr/>
          <a:lstStyle/>
          <a:p>
            <a:r>
              <a:rPr lang="en-US" b="1" dirty="0"/>
              <a:t>What determines biosafety levels?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1F85-A977-47A8-AC56-978A58B38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399" y="3429000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Containment</a:t>
            </a:r>
          </a:p>
          <a:p>
            <a:pPr lvl="1"/>
            <a:r>
              <a:rPr lang="en-US" dirty="0"/>
              <a:t>Primary and secondary barriers</a:t>
            </a:r>
          </a:p>
          <a:p>
            <a:pPr lvl="1"/>
            <a:r>
              <a:rPr lang="en-US" dirty="0"/>
              <a:t>Facility practices and procedures</a:t>
            </a:r>
          </a:p>
          <a:p>
            <a:pPr lvl="1"/>
            <a:r>
              <a:rPr lang="en-US" dirty="0"/>
              <a:t>Other safety equipment – PPE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E5D50-46A4-45EC-91FC-E0B69E2FD41A}"/>
              </a:ext>
            </a:extLst>
          </p:cNvPr>
          <p:cNvSpPr txBox="1"/>
          <p:nvPr/>
        </p:nvSpPr>
        <p:spPr>
          <a:xfrm>
            <a:off x="6749315" y="3429000"/>
            <a:ext cx="80410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Four Biosafety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Primary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Infectivity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Severity of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Transmissibility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Nature of the work conducted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Route of exposure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diagram of a biosafety levels&#10;&#10;Description automatically generated">
            <a:extLst>
              <a:ext uri="{FF2B5EF4-FFF2-40B4-BE49-F238E27FC236}">
                <a16:creationId xmlns:a16="http://schemas.microsoft.com/office/drawing/2014/main" id="{DF818BA7-CB97-41C5-8D2E-CC484F744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87" y="1470581"/>
            <a:ext cx="6627043" cy="44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7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C983F3-7DE9-4DFB-9A1A-B2B350A9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606" y="355698"/>
            <a:ext cx="10515600" cy="1325563"/>
          </a:xfrm>
        </p:spPr>
        <p:txBody>
          <a:bodyPr/>
          <a:lstStyle/>
          <a:p>
            <a:r>
              <a:rPr lang="en-US" dirty="0"/>
              <a:t>RISK ASSESSMENT</a:t>
            </a:r>
          </a:p>
        </p:txBody>
      </p:sp>
      <p:pic>
        <p:nvPicPr>
          <p:cNvPr id="5" name="Content Placeholder 4" descr="A diagram of a diagram&#10;&#10;Description automatically generated">
            <a:extLst>
              <a:ext uri="{FF2B5EF4-FFF2-40B4-BE49-F238E27FC236}">
                <a16:creationId xmlns:a16="http://schemas.microsoft.com/office/drawing/2014/main" id="{D8A4091E-E4F5-4DC7-90B7-D858616E8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06" y="1853906"/>
            <a:ext cx="4570332" cy="4351338"/>
          </a:xfrm>
        </p:spPr>
      </p:pic>
      <p:pic>
        <p:nvPicPr>
          <p:cNvPr id="4" name="Picture 3" descr="A yellow biohazard symbol on a black background&#10;&#10;Description automatically generated">
            <a:extLst>
              <a:ext uri="{FF2B5EF4-FFF2-40B4-BE49-F238E27FC236}">
                <a16:creationId xmlns:a16="http://schemas.microsoft.com/office/drawing/2014/main" id="{5CD82FB0-5387-4880-92BD-44DA2F1C7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85" y="4455645"/>
            <a:ext cx="1581371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449513-65DD-4886-B18A-41B21857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997" y="1064211"/>
            <a:ext cx="10515600" cy="1325563"/>
          </a:xfrm>
        </p:spPr>
        <p:txBody>
          <a:bodyPr/>
          <a:lstStyle/>
          <a:p>
            <a:r>
              <a:rPr lang="en-US" dirty="0"/>
              <a:t>What PPE do you need?</a:t>
            </a:r>
          </a:p>
        </p:txBody>
      </p:sp>
      <p:pic>
        <p:nvPicPr>
          <p:cNvPr id="5" name="Content Placeholder 4" descr="A group of people wearing protective gear&#10;&#10;Description automatically generated">
            <a:extLst>
              <a:ext uri="{FF2B5EF4-FFF2-40B4-BE49-F238E27FC236}">
                <a16:creationId xmlns:a16="http://schemas.microsoft.com/office/drawing/2014/main" id="{D209D050-8E77-413C-9BDA-E447B6A62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09" y="4829438"/>
            <a:ext cx="2530360" cy="16877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5C5575-1FA0-42BA-966B-4AB96998C4E7}"/>
              </a:ext>
            </a:extLst>
          </p:cNvPr>
          <p:cNvSpPr txBox="1"/>
          <p:nvPr/>
        </p:nvSpPr>
        <p:spPr>
          <a:xfrm>
            <a:off x="3408997" y="2312861"/>
            <a:ext cx="6135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Last line of defense!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BSL-3 PPE Factors</a:t>
            </a:r>
          </a:p>
          <a:p>
            <a:r>
              <a:rPr lang="en-US" sz="2400" dirty="0"/>
              <a:t>	Medical clearance</a:t>
            </a:r>
          </a:p>
          <a:p>
            <a:r>
              <a:rPr lang="en-US" sz="2400" dirty="0"/>
              <a:t>	Vaccinations &amp; Surveillance Programs</a:t>
            </a:r>
          </a:p>
          <a:p>
            <a:r>
              <a:rPr lang="en-US" sz="2400" dirty="0"/>
              <a:t>	Personal Health Status	</a:t>
            </a:r>
          </a:p>
        </p:txBody>
      </p:sp>
      <p:pic>
        <p:nvPicPr>
          <p:cNvPr id="6" name="Picture 5" descr="A doctor holding a medical certificate&#10;&#10;Description automatically generated">
            <a:extLst>
              <a:ext uri="{FF2B5EF4-FFF2-40B4-BE49-F238E27FC236}">
                <a16:creationId xmlns:a16="http://schemas.microsoft.com/office/drawing/2014/main" id="{55F5CD1F-735E-4846-808A-4442BFCFC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17" y="4826849"/>
            <a:ext cx="1374648" cy="1374648"/>
          </a:xfrm>
          <a:prstGeom prst="rect">
            <a:avLst/>
          </a:prstGeom>
        </p:spPr>
      </p:pic>
      <p:pic>
        <p:nvPicPr>
          <p:cNvPr id="8" name="Picture 7" descr="A syringe and a bottle of vaccine&#10;&#10;Description automatically generated">
            <a:extLst>
              <a:ext uri="{FF2B5EF4-FFF2-40B4-BE49-F238E27FC236}">
                <a16:creationId xmlns:a16="http://schemas.microsoft.com/office/drawing/2014/main" id="{11DBC887-0C42-413E-8018-34A122D89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67" y="4826849"/>
            <a:ext cx="1374648" cy="13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3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B87C47-30B1-4DF3-A064-919BFB93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74" y="1181099"/>
            <a:ext cx="10515600" cy="1325563"/>
          </a:xfrm>
        </p:spPr>
        <p:txBody>
          <a:bodyPr/>
          <a:lstStyle/>
          <a:p>
            <a:r>
              <a:rPr lang="en-US" dirty="0"/>
              <a:t>Common PPE for BSL-3 Work</a:t>
            </a:r>
          </a:p>
        </p:txBody>
      </p:sp>
      <p:pic>
        <p:nvPicPr>
          <p:cNvPr id="9" name="Content Placeholder 8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9156D8AC-4326-4CBB-82B4-E849F7A5C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95" y="2635396"/>
            <a:ext cx="2823386" cy="376451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34BBE1-5155-4887-BE0C-A5B335BCA62C}"/>
              </a:ext>
            </a:extLst>
          </p:cNvPr>
          <p:cNvSpPr txBox="1"/>
          <p:nvPr/>
        </p:nvSpPr>
        <p:spPr>
          <a:xfrm>
            <a:off x="7195127" y="3158837"/>
            <a:ext cx="29020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Scrubs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Facility socks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Respiratory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Hair net  or pulled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Double 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Facility shoes</a:t>
            </a:r>
          </a:p>
        </p:txBody>
      </p:sp>
    </p:spTree>
    <p:extLst>
      <p:ext uri="{BB962C8B-B14F-4D97-AF65-F5344CB8AC3E}">
        <p14:creationId xmlns:p14="http://schemas.microsoft.com/office/powerpoint/2010/main" val="200924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CC6238-9FDD-49C8-87D1-E891203CD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46" y="1283582"/>
            <a:ext cx="10515600" cy="1325563"/>
          </a:xfrm>
        </p:spPr>
        <p:txBody>
          <a:bodyPr/>
          <a:lstStyle/>
          <a:p>
            <a:r>
              <a:rPr lang="en-US" dirty="0"/>
              <a:t>Respirators: N-95 and PAPR</a:t>
            </a:r>
          </a:p>
        </p:txBody>
      </p:sp>
      <p:pic>
        <p:nvPicPr>
          <p:cNvPr id="5" name="Content Placeholder 4" descr="A white mask with a white cover and a white tube&#10;&#10;Description automatically generated with medium confidence">
            <a:extLst>
              <a:ext uri="{FF2B5EF4-FFF2-40B4-BE49-F238E27FC236}">
                <a16:creationId xmlns:a16="http://schemas.microsoft.com/office/drawing/2014/main" id="{2085452E-D093-4761-BE75-4FE013F4F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49" y="2569657"/>
            <a:ext cx="2739087" cy="2739087"/>
          </a:xfrm>
        </p:spPr>
      </p:pic>
      <p:pic>
        <p:nvPicPr>
          <p:cNvPr id="7" name="Picture 6" descr="A close-up of several masks&#10;&#10;Description automatically generated">
            <a:extLst>
              <a:ext uri="{FF2B5EF4-FFF2-40B4-BE49-F238E27FC236}">
                <a16:creationId xmlns:a16="http://schemas.microsoft.com/office/drawing/2014/main" id="{EF8DFB8A-A787-449C-8BDD-5F12823D6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19" y="3223200"/>
            <a:ext cx="3925453" cy="20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2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238E01-75E2-4E5D-A61B-8FE1FE2D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364" y="706871"/>
            <a:ext cx="10515600" cy="1325563"/>
          </a:xfrm>
        </p:spPr>
        <p:txBody>
          <a:bodyPr/>
          <a:lstStyle/>
          <a:p>
            <a:r>
              <a:rPr lang="en-US" dirty="0"/>
              <a:t>Gloves</a:t>
            </a:r>
          </a:p>
        </p:txBody>
      </p:sp>
      <p:pic>
        <p:nvPicPr>
          <p:cNvPr id="5" name="Content Placeholder 4" descr="A gloved hand putting on a glove&#10;&#10;Description automatically generated">
            <a:extLst>
              <a:ext uri="{FF2B5EF4-FFF2-40B4-BE49-F238E27FC236}">
                <a16:creationId xmlns:a16="http://schemas.microsoft.com/office/drawing/2014/main" id="{9181EB57-81A2-492D-B6B6-532475FEC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66" y="2556525"/>
            <a:ext cx="3905250" cy="1171575"/>
          </a:xfrm>
        </p:spPr>
      </p:pic>
      <p:pic>
        <p:nvPicPr>
          <p:cNvPr id="7" name="Picture 6" descr="A person wearing a blue glove&#10;&#10;Description automatically generated">
            <a:extLst>
              <a:ext uri="{FF2B5EF4-FFF2-40B4-BE49-F238E27FC236}">
                <a16:creationId xmlns:a16="http://schemas.microsoft.com/office/drawing/2014/main" id="{69AC9BC3-A0A4-41BB-976C-6503BB165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64" y="4373887"/>
            <a:ext cx="2486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DEC155CF-2328-4096-AE11-E63FA1A34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477419-AB12-4326-AB9B-0FB480526858}"/>
              </a:ext>
            </a:extLst>
          </p:cNvPr>
          <p:cNvSpPr txBox="1"/>
          <p:nvPr/>
        </p:nvSpPr>
        <p:spPr>
          <a:xfrm>
            <a:off x="4747491" y="1163782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ABSL-3 PPE</a:t>
            </a:r>
          </a:p>
        </p:txBody>
      </p:sp>
      <p:pic>
        <p:nvPicPr>
          <p:cNvPr id="4" name="Picture 3" descr="A camel wearing a white suit and blue gloves&#10;&#10;Description automatically generated">
            <a:extLst>
              <a:ext uri="{FF2B5EF4-FFF2-40B4-BE49-F238E27FC236}">
                <a16:creationId xmlns:a16="http://schemas.microsoft.com/office/drawing/2014/main" id="{0F2E839B-AA82-4DE1-B27A-3DB5D66EB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3" y="1866760"/>
            <a:ext cx="3668693" cy="2982331"/>
          </a:xfrm>
          <a:prstGeom prst="rect">
            <a:avLst/>
          </a:prstGeom>
        </p:spPr>
      </p:pic>
      <p:pic>
        <p:nvPicPr>
          <p:cNvPr id="8" name="Picture 7" descr="A person in hazmat suit petting a camel&#10;&#10;Description automatically generated">
            <a:extLst>
              <a:ext uri="{FF2B5EF4-FFF2-40B4-BE49-F238E27FC236}">
                <a16:creationId xmlns:a16="http://schemas.microsoft.com/office/drawing/2014/main" id="{ED11E124-D585-4717-8D44-636CBB949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10469"/>
            <a:ext cx="4740174" cy="35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8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164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PERSONAL PROTECTIVE EQUIPMENT IN BSL-3 &amp; ABSL-3</vt:lpstr>
      <vt:lpstr>What determines biosafety levels?</vt:lpstr>
      <vt:lpstr>PowerPoint Presentation</vt:lpstr>
      <vt:lpstr>RISK ASSESSMENT</vt:lpstr>
      <vt:lpstr>What PPE do you need?</vt:lpstr>
      <vt:lpstr>Common PPE for BSL-3 Work</vt:lpstr>
      <vt:lpstr>Respirators: N-95 and PAPR</vt:lpstr>
      <vt:lpstr>Gloves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PROTECTIVE EQUIPMENT IN BSL-3 &amp; ABSL-3</dc:title>
  <dc:creator>Marlenee,Nicole</dc:creator>
  <cp:lastModifiedBy>Marlenee,Nicole</cp:lastModifiedBy>
  <cp:revision>6</cp:revision>
  <dcterms:created xsi:type="dcterms:W3CDTF">2023-09-30T21:04:34Z</dcterms:created>
  <dcterms:modified xsi:type="dcterms:W3CDTF">2023-10-02T20:46:12Z</dcterms:modified>
</cp:coreProperties>
</file>